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0" r:id="rId4"/>
    <p:sldId id="319" r:id="rId5"/>
    <p:sldId id="337" r:id="rId6"/>
    <p:sldId id="338" r:id="rId7"/>
    <p:sldId id="266" r:id="rId8"/>
    <p:sldId id="336" r:id="rId9"/>
    <p:sldId id="341" r:id="rId10"/>
    <p:sldId id="339" r:id="rId11"/>
    <p:sldId id="317" r:id="rId12"/>
    <p:sldId id="324" r:id="rId13"/>
    <p:sldId id="321" r:id="rId14"/>
    <p:sldId id="334" r:id="rId15"/>
    <p:sldId id="323" r:id="rId16"/>
    <p:sldId id="318" r:id="rId17"/>
    <p:sldId id="333" r:id="rId18"/>
    <p:sldId id="261" r:id="rId19"/>
    <p:sldId id="335" r:id="rId20"/>
    <p:sldId id="260" r:id="rId21"/>
    <p:sldId id="262" r:id="rId22"/>
    <p:sldId id="258" r:id="rId23"/>
    <p:sldId id="263" r:id="rId24"/>
    <p:sldId id="265" r:id="rId25"/>
    <p:sldId id="264" r:id="rId26"/>
    <p:sldId id="280" r:id="rId27"/>
    <p:sldId id="283" r:id="rId28"/>
    <p:sldId id="287" r:id="rId29"/>
    <p:sldId id="284" r:id="rId30"/>
    <p:sldId id="286" r:id="rId31"/>
    <p:sldId id="272" r:id="rId32"/>
    <p:sldId id="278" r:id="rId33"/>
    <p:sldId id="282" r:id="rId34"/>
    <p:sldId id="274" r:id="rId35"/>
    <p:sldId id="276" r:id="rId36"/>
    <p:sldId id="281" r:id="rId37"/>
    <p:sldId id="288" r:id="rId38"/>
    <p:sldId id="271" r:id="rId39"/>
    <p:sldId id="296" r:id="rId40"/>
    <p:sldId id="292" r:id="rId41"/>
    <p:sldId id="291" r:id="rId42"/>
    <p:sldId id="293" r:id="rId43"/>
    <p:sldId id="294" r:id="rId44"/>
    <p:sldId id="300" r:id="rId45"/>
    <p:sldId id="303" r:id="rId46"/>
    <p:sldId id="326" r:id="rId47"/>
    <p:sldId id="327" r:id="rId48"/>
    <p:sldId id="328" r:id="rId49"/>
    <p:sldId id="329" r:id="rId50"/>
    <p:sldId id="330" r:id="rId51"/>
    <p:sldId id="331" r:id="rId52"/>
    <p:sldId id="305" r:id="rId53"/>
    <p:sldId id="301" r:id="rId54"/>
    <p:sldId id="308" r:id="rId55"/>
    <p:sldId id="306" r:id="rId56"/>
    <p:sldId id="332" r:id="rId57"/>
    <p:sldId id="307" r:id="rId58"/>
    <p:sldId id="311" r:id="rId59"/>
    <p:sldId id="312" r:id="rId60"/>
    <p:sldId id="313" r:id="rId61"/>
    <p:sldId id="310" r:id="rId62"/>
    <p:sldId id="314" r:id="rId63"/>
    <p:sldId id="316" r:id="rId64"/>
    <p:sldId id="315" r:id="rId65"/>
    <p:sldId id="340" r:id="rId66"/>
    <p:sldId id="297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1CCA52"/>
    <a:srgbClr val="E59B9B"/>
    <a:srgbClr val="BAF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-120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4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5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8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0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3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2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3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7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5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C825-64F5-4BC8-B731-C2125229D8EA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303E1-CF39-4F4A-801C-779F81B3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3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4" Type="http://schemas.openxmlformats.org/officeDocument/2006/relationships/image" Target="../media/image490.png"/><Relationship Id="rId9" Type="http://schemas.openxmlformats.org/officeDocument/2006/relationships/image" Target="../media/image5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00.png"/><Relationship Id="rId10" Type="http://schemas.openxmlformats.org/officeDocument/2006/relationships/image" Target="../media/image600.png"/><Relationship Id="rId4" Type="http://schemas.openxmlformats.org/officeDocument/2006/relationships/image" Target="../media/image490.png"/><Relationship Id="rId9" Type="http://schemas.openxmlformats.org/officeDocument/2006/relationships/image" Target="../media/image5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80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490.png"/><Relationship Id="rId9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83.png"/><Relationship Id="rId7" Type="http://schemas.openxmlformats.org/officeDocument/2006/relationships/image" Target="../media/image6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85.png"/><Relationship Id="rId10" Type="http://schemas.openxmlformats.org/officeDocument/2006/relationships/image" Target="../media/image710.png"/><Relationship Id="rId4" Type="http://schemas.openxmlformats.org/officeDocument/2006/relationships/image" Target="../media/image84.png"/><Relationship Id="rId9" Type="http://schemas.openxmlformats.org/officeDocument/2006/relationships/image" Target="../media/image6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3.png"/><Relationship Id="rId7" Type="http://schemas.openxmlformats.org/officeDocument/2006/relationships/image" Target="../media/image73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4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644" y="659929"/>
            <a:ext cx="7772400" cy="1470025"/>
          </a:xfrm>
        </p:spPr>
        <p:txBody>
          <a:bodyPr/>
          <a:lstStyle/>
          <a:p>
            <a:r>
              <a:rPr lang="en-US" dirty="0" smtClean="0"/>
              <a:t>48-spot Single-molecule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7103" y="3499501"/>
            <a:ext cx="6400800" cy="1752600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WeissLab</a:t>
            </a:r>
            <a:r>
              <a:rPr lang="en-US" sz="1800" dirty="0" smtClean="0"/>
              <a:t> GM May 1</a:t>
            </a:r>
            <a:r>
              <a:rPr lang="en-US" sz="1800" baseline="30000" dirty="0" smtClean="0"/>
              <a:t>st</a:t>
            </a:r>
            <a:r>
              <a:rPr lang="en-US" sz="1800" dirty="0" smtClean="0"/>
              <a:t> 2014</a:t>
            </a:r>
          </a:p>
          <a:p>
            <a:r>
              <a:rPr lang="en-US" sz="1800" dirty="0" err="1" smtClean="0"/>
              <a:t>Antonino</a:t>
            </a:r>
            <a:r>
              <a:rPr lang="en-US" sz="1800" dirty="0" smtClean="0"/>
              <a:t> </a:t>
            </a:r>
            <a:r>
              <a:rPr lang="en-US" sz="1800" dirty="0" err="1" smtClean="0"/>
              <a:t>Ingargiola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86" y="2686714"/>
            <a:ext cx="3347100" cy="1783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2063565" lon="20871128" rev="21184045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17" y="2129954"/>
            <a:ext cx="1676400" cy="28971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 fov="2700000">
              <a:rot lat="900000" lon="19499988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191000"/>
            <a:ext cx="3274089" cy="246736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736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52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48-spot single-molecule time-trace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28" y="838200"/>
            <a:ext cx="6952469" cy="5791199"/>
          </a:xfrm>
        </p:spPr>
      </p:pic>
    </p:spTree>
    <p:extLst>
      <p:ext uri="{BB962C8B-B14F-4D97-AF65-F5344CB8AC3E}">
        <p14:creationId xmlns:p14="http://schemas.microsoft.com/office/powerpoint/2010/main" val="42411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Background vs time (old meas.)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28" y="861678"/>
            <a:ext cx="6952469" cy="5744242"/>
          </a:xfrm>
        </p:spPr>
      </p:pic>
    </p:spTree>
    <p:extLst>
      <p:ext uri="{BB962C8B-B14F-4D97-AF65-F5344CB8AC3E}">
        <p14:creationId xmlns:p14="http://schemas.microsoft.com/office/powerpoint/2010/main" val="173370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Background </a:t>
            </a:r>
            <a:r>
              <a:rPr lang="en-US" sz="3600" dirty="0"/>
              <a:t>vs time (old meas.)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28" y="861678"/>
            <a:ext cx="6952469" cy="5744242"/>
          </a:xfrm>
        </p:spPr>
      </p:pic>
      <p:sp>
        <p:nvSpPr>
          <p:cNvPr id="3" name="TextBox 2"/>
          <p:cNvSpPr txBox="1"/>
          <p:nvPr/>
        </p:nvSpPr>
        <p:spPr>
          <a:xfrm>
            <a:off x="1752600" y="1836241"/>
            <a:ext cx="5486399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400" dirty="0" smtClean="0"/>
              <a:t>Why?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Thermal drifts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Laser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1908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… upgrading </a:t>
            </a:r>
            <a:r>
              <a:rPr lang="en-US" i="1" dirty="0"/>
              <a:t>some optical </a:t>
            </a:r>
            <a:r>
              <a:rPr lang="en-US" i="1" dirty="0" smtClean="0"/>
              <a:t>components …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5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Background </a:t>
            </a:r>
            <a:r>
              <a:rPr lang="en-US" sz="3600" dirty="0"/>
              <a:t>vs </a:t>
            </a:r>
            <a:r>
              <a:rPr lang="en-US" sz="3600" dirty="0" smtClean="0"/>
              <a:t>time</a:t>
            </a:r>
            <a:r>
              <a:rPr lang="en-US" sz="3600" dirty="0"/>
              <a:t> </a:t>
            </a:r>
            <a:r>
              <a:rPr lang="en-US" sz="3600" dirty="0" smtClean="0"/>
              <a:t>(new </a:t>
            </a:r>
            <a:r>
              <a:rPr lang="en-US" sz="3600" dirty="0"/>
              <a:t>meas.)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58" y="861678"/>
            <a:ext cx="6913008" cy="5744242"/>
          </a:xfrm>
        </p:spPr>
      </p:pic>
    </p:spTree>
    <p:extLst>
      <p:ext uri="{BB962C8B-B14F-4D97-AF65-F5344CB8AC3E}">
        <p14:creationId xmlns:p14="http://schemas.microsoft.com/office/powerpoint/2010/main" val="15620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07" y="1371600"/>
            <a:ext cx="2098619" cy="3626881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3" y="1400795"/>
            <a:ext cx="4833249" cy="363190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95400" y="5219672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ea typeface="Cambria Math"/>
                  </a:rPr>
                  <a:t>Mean background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dirty="0" smtClean="0"/>
                  <a:t>4 </a:t>
                </a:r>
                <a:r>
                  <a:rPr lang="en-US" dirty="0" err="1" smtClean="0"/>
                  <a:t>kcps</a:t>
                </a:r>
                <a:r>
                  <a:rPr lang="en-US" dirty="0" smtClean="0"/>
                  <a:t> @ 600mW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219672"/>
                <a:ext cx="434340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075409" y="5558859"/>
            <a:ext cx="2848052" cy="830997"/>
            <a:chOff x="3324148" y="1141511"/>
            <a:chExt cx="2848052" cy="830997"/>
          </a:xfrm>
        </p:grpSpPr>
        <p:sp>
          <p:nvSpPr>
            <p:cNvPr id="8" name="TextBox 7"/>
            <p:cNvSpPr txBox="1"/>
            <p:nvPr/>
          </p:nvSpPr>
          <p:spPr>
            <a:xfrm>
              <a:off x="3394657" y="1295400"/>
              <a:ext cx="2777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</a:t>
              </a:r>
              <a:r>
                <a:rPr lang="en-US" sz="1400" b="1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ps</a:t>
              </a:r>
              <a:r>
                <a:rPr lang="en-US" sz="14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counts per second</a:t>
              </a:r>
            </a:p>
            <a:p>
              <a:pPr algn="ctr"/>
              <a:r>
                <a:rPr lang="en-US" sz="1400" b="1" i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kcps</a:t>
              </a:r>
              <a:r>
                <a:rPr lang="en-US" sz="14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kilo-counts per second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24148" y="1141511"/>
              <a:ext cx="1484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endParaRPr lang="en-US" sz="4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2129" y="1141511"/>
              <a:ext cx="1484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095520" y="3171660"/>
            <a:ext cx="268116" cy="24396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79960" y="4469040"/>
            <a:ext cx="268116" cy="24396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Number of bursts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07" y="1553512"/>
            <a:ext cx="2098619" cy="326305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3" y="1482032"/>
            <a:ext cx="4833249" cy="34694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95400" y="5219672"/>
                <a:ext cx="48006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 smtClean="0">
                    <a:ea typeface="Cambria Math"/>
                  </a:rPr>
                  <a:t>Mean number of bursts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2000</m:t>
                    </m:r>
                  </m:oMath>
                </a14:m>
                <a:r>
                  <a:rPr lang="en-US" dirty="0" smtClean="0">
                    <a:ea typeface="Cambria Math"/>
                  </a:rPr>
                  <a:t> in 340 sec.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/>
                  </a:rPr>
                  <a:t>(Burst size &gt; 20ph.</a:t>
                </a:r>
                <a:r>
                  <a:rPr lang="en-US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@ 600mW)</a:t>
                </a:r>
                <a:endPara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219672"/>
                <a:ext cx="4800600" cy="757130"/>
              </a:xfrm>
              <a:prstGeom prst="rect">
                <a:avLst/>
              </a:prstGeom>
              <a:blipFill rotWithShape="1"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005320" y="3159360"/>
            <a:ext cx="268116" cy="24396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43060" y="4341940"/>
            <a:ext cx="268116" cy="24396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Mean background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70" y="2059524"/>
            <a:ext cx="4957459" cy="3607314"/>
          </a:xfrm>
        </p:spPr>
      </p:pic>
      <p:sp>
        <p:nvSpPr>
          <p:cNvPr id="9" name="TextBox 8"/>
          <p:cNvSpPr txBox="1"/>
          <p:nvPr/>
        </p:nvSpPr>
        <p:spPr>
          <a:xfrm>
            <a:off x="1756787" y="1135463"/>
            <a:ext cx="636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Convention:</a:t>
            </a:r>
          </a:p>
          <a:p>
            <a:r>
              <a:rPr lang="en-US" sz="1400" i="1" dirty="0" smtClean="0">
                <a:solidFill>
                  <a:schemeClr val="tx2"/>
                </a:solidFill>
              </a:rPr>
              <a:t>an interrupted line means a new measurement, but the time gap is not to scale</a:t>
            </a:r>
            <a:endParaRPr lang="en-US" sz="14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3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Mean background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70" y="2059524"/>
            <a:ext cx="4957459" cy="3607314"/>
          </a:xfrm>
        </p:spPr>
      </p:pic>
      <p:sp>
        <p:nvSpPr>
          <p:cNvPr id="9" name="TextBox 8"/>
          <p:cNvSpPr txBox="1"/>
          <p:nvPr/>
        </p:nvSpPr>
        <p:spPr>
          <a:xfrm>
            <a:off x="1756787" y="1135463"/>
            <a:ext cx="636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Convention:</a:t>
            </a:r>
          </a:p>
          <a:p>
            <a:r>
              <a:rPr lang="en-US" sz="1400" i="1" dirty="0" smtClean="0">
                <a:solidFill>
                  <a:schemeClr val="tx2"/>
                </a:solidFill>
              </a:rPr>
              <a:t>an interrupted line means a new measurement, but the time gap is not to scale</a:t>
            </a:r>
            <a:endParaRPr lang="en-US" sz="1400" i="1" dirty="0">
              <a:solidFill>
                <a:schemeClr val="tx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581697" y="2743200"/>
            <a:ext cx="302367" cy="21336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04004" y="2919320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Print" panose="02000600000000000000" pitchFamily="2" charset="0"/>
              </a:rPr>
              <a:t>Laser power</a:t>
            </a:r>
            <a:endParaRPr lang="en-US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48-spot single-molecule measurements:</a:t>
            </a:r>
            <a:endParaRPr lang="en-US" sz="2000" dirty="0" smtClean="0"/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Setup description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Background characterization (space and time)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Saturation study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PSF study</a:t>
            </a:r>
          </a:p>
          <a:p>
            <a:pPr>
              <a:lnSpc>
                <a:spcPct val="13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44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Mean background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70" y="2059524"/>
            <a:ext cx="4957459" cy="3607314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2895600" y="3674692"/>
            <a:ext cx="0" cy="46303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18090" y="365176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-25%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6787" y="1135463"/>
            <a:ext cx="636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Convention:</a:t>
            </a:r>
          </a:p>
          <a:p>
            <a:r>
              <a:rPr lang="en-US" sz="1400" i="1" dirty="0" smtClean="0">
                <a:solidFill>
                  <a:schemeClr val="tx2"/>
                </a:solidFill>
              </a:rPr>
              <a:t>an interrupted line means a new measurement, but the time gap is not to scale</a:t>
            </a:r>
            <a:endParaRPr lang="en-US" sz="14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Mean background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70" y="2059524"/>
            <a:ext cx="4957459" cy="3607314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2895600" y="3674692"/>
            <a:ext cx="0" cy="46303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7061" y="1648599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 beam steering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8090" y="365176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-25%</a:t>
            </a:r>
            <a:endParaRPr lang="en-US" dirty="0"/>
          </a:p>
        </p:txBody>
      </p:sp>
      <p:cxnSp>
        <p:nvCxnSpPr>
          <p:cNvPr id="14" name="Elbow Connector 13"/>
          <p:cNvCxnSpPr/>
          <p:nvPr/>
        </p:nvCxnSpPr>
        <p:spPr>
          <a:xfrm rot="16200000" flipV="1">
            <a:off x="1348692" y="2193241"/>
            <a:ext cx="1563468" cy="121285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/>
          <p:cNvSpPr/>
          <p:nvPr/>
        </p:nvSpPr>
        <p:spPr>
          <a:xfrm rot="15953755">
            <a:off x="4373149" y="2740078"/>
            <a:ext cx="304800" cy="3163697"/>
          </a:xfrm>
          <a:prstGeom prst="leftBrace">
            <a:avLst>
              <a:gd name="adj1" fmla="val 5599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962400" y="4495800"/>
            <a:ext cx="19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ith beam steering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6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Burst size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97" y="2059524"/>
            <a:ext cx="4911205" cy="3607315"/>
          </a:xfrm>
        </p:spPr>
      </p:pic>
      <p:sp>
        <p:nvSpPr>
          <p:cNvPr id="5" name="TextBox 4"/>
          <p:cNvSpPr txBox="1"/>
          <p:nvPr/>
        </p:nvSpPr>
        <p:spPr>
          <a:xfrm>
            <a:off x="2362200" y="5943600"/>
            <a:ext cx="453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The burst size </a:t>
            </a:r>
            <a:r>
              <a:rPr lang="en-US" b="1" i="1" dirty="0" smtClean="0"/>
              <a:t>is constant </a:t>
            </a:r>
            <a:r>
              <a:rPr lang="en-US" i="1" dirty="0" smtClean="0"/>
              <a:t>with the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laser power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4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Burst size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98" y="2057400"/>
            <a:ext cx="4911205" cy="3607315"/>
          </a:xfrm>
        </p:spPr>
      </p:pic>
      <p:sp>
        <p:nvSpPr>
          <p:cNvPr id="5" name="TextBox 4"/>
          <p:cNvSpPr txBox="1"/>
          <p:nvPr/>
        </p:nvSpPr>
        <p:spPr>
          <a:xfrm>
            <a:off x="577061" y="1648599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 beam steering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43700" y="3124200"/>
            <a:ext cx="3163697" cy="695605"/>
            <a:chOff x="2943700" y="3237021"/>
            <a:chExt cx="3163697" cy="695605"/>
          </a:xfrm>
        </p:grpSpPr>
        <p:sp>
          <p:nvSpPr>
            <p:cNvPr id="7" name="Left Brace 6"/>
            <p:cNvSpPr/>
            <p:nvPr/>
          </p:nvSpPr>
          <p:spPr>
            <a:xfrm rot="16200000">
              <a:off x="4373149" y="1807572"/>
              <a:ext cx="304800" cy="3163697"/>
            </a:xfrm>
            <a:prstGeom prst="leftBrace">
              <a:avLst>
                <a:gd name="adj1" fmla="val 55996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 rot="246245">
              <a:off x="3962400" y="3563294"/>
              <a:ext cx="1995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w</a:t>
              </a:r>
              <a:r>
                <a:rPr lang="en-US" dirty="0" smtClean="0">
                  <a:solidFill>
                    <a:schemeClr val="tx2"/>
                  </a:solidFill>
                </a:rPr>
                <a:t>ith beam steering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19" name="Elbow Connector 18"/>
          <p:cNvCxnSpPr/>
          <p:nvPr/>
        </p:nvCxnSpPr>
        <p:spPr>
          <a:xfrm rot="16200000" flipV="1">
            <a:off x="1762047" y="2084683"/>
            <a:ext cx="953871" cy="82036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38982" y="5943600"/>
            <a:ext cx="534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Burst size </a:t>
            </a:r>
            <a:r>
              <a:rPr lang="en-US" b="1" i="1" dirty="0" smtClean="0"/>
              <a:t>is constant</a:t>
            </a:r>
            <a:r>
              <a:rPr lang="en-US" i="1" dirty="0" smtClean="0"/>
              <a:t> between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steering</a:t>
            </a:r>
            <a:r>
              <a:rPr lang="en-US" i="1" dirty="0" smtClean="0"/>
              <a:t> and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no steering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0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Burst-per-second (bps)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019" y="2059524"/>
            <a:ext cx="4593960" cy="3607315"/>
          </a:xfrm>
        </p:spPr>
      </p:pic>
      <p:sp>
        <p:nvSpPr>
          <p:cNvPr id="3" name="TextBox 2"/>
          <p:cNvSpPr txBox="1"/>
          <p:nvPr/>
        </p:nvSpPr>
        <p:spPr>
          <a:xfrm>
            <a:off x="1066800" y="59436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Doesn’t change in time	we are not “loosing” </a:t>
            </a:r>
            <a:r>
              <a:rPr lang="en-US" i="1" dirty="0"/>
              <a:t>(</a:t>
            </a:r>
            <a:r>
              <a:rPr lang="en-US" i="1" dirty="0" smtClean="0"/>
              <a:t>to many) </a:t>
            </a:r>
            <a:r>
              <a:rPr lang="en-US" i="1" dirty="0"/>
              <a:t>molecules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429000" y="6145358"/>
            <a:ext cx="34112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Clr>
                <a:srgbClr val="1CCA52"/>
              </a:buClr>
              <a:buFont typeface="Wingdings" panose="05000000000000000000" pitchFamily="2" charset="2"/>
              <a:buChar char="ü"/>
            </a:pPr>
            <a:r>
              <a:rPr lang="en-US" sz="2000" b="1" dirty="0" smtClean="0"/>
              <a:t>Background</a:t>
            </a:r>
            <a:r>
              <a:rPr lang="en-US" sz="2000" dirty="0" smtClean="0"/>
              <a:t> does not change with time</a:t>
            </a:r>
          </a:p>
          <a:p>
            <a:pPr>
              <a:lnSpc>
                <a:spcPct val="130000"/>
              </a:lnSpc>
              <a:buClr>
                <a:srgbClr val="1CCA52"/>
              </a:buClr>
              <a:buFont typeface="Wingdings" panose="05000000000000000000" pitchFamily="2" charset="2"/>
              <a:buChar char="ü"/>
            </a:pPr>
            <a:r>
              <a:rPr lang="en-US" sz="2000" b="1" dirty="0" smtClean="0"/>
              <a:t>Burst size </a:t>
            </a:r>
            <a:r>
              <a:rPr lang="en-US" sz="2000" dirty="0" smtClean="0"/>
              <a:t>does not change with time</a:t>
            </a:r>
          </a:p>
          <a:p>
            <a:pPr>
              <a:lnSpc>
                <a:spcPct val="130000"/>
              </a:lnSpc>
              <a:buClr>
                <a:srgbClr val="1CCA52"/>
              </a:buClr>
              <a:buFont typeface="Wingdings" panose="05000000000000000000" pitchFamily="2" charset="2"/>
              <a:buChar char="ü"/>
            </a:pPr>
            <a:r>
              <a:rPr lang="en-US" sz="2000" b="1" dirty="0" smtClean="0"/>
              <a:t>Burst-per-second </a:t>
            </a:r>
            <a:r>
              <a:rPr lang="en-US" sz="2000" dirty="0"/>
              <a:t>does not change with time</a:t>
            </a:r>
          </a:p>
          <a:p>
            <a:pPr>
              <a:lnSpc>
                <a:spcPct val="130000"/>
              </a:lnSpc>
              <a:buClr>
                <a:srgbClr val="1CCA52"/>
              </a:buClr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Steering gives 25% background reduction, in this case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Steering increases the </a:t>
            </a:r>
            <a:r>
              <a:rPr lang="en-US" sz="2000" i="1" dirty="0" smtClean="0"/>
              <a:t>signal-to-background  ratio </a:t>
            </a:r>
            <a:r>
              <a:rPr lang="en-US" sz="2000" dirty="0" smtClean="0"/>
              <a:t>(SBR)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496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Saturation using </a:t>
            </a:r>
            <a:r>
              <a:rPr lang="en-US" dirty="0"/>
              <a:t>the burst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i="1" dirty="0" smtClean="0"/>
                  <a:t>Bursts are the “survivals” of a </a:t>
                </a:r>
                <a:r>
                  <a:rPr lang="en-US" sz="1800" b="1" i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burst search</a:t>
                </a:r>
                <a:r>
                  <a:rPr lang="en-US" sz="1800" i="1" dirty="0" smtClean="0"/>
                  <a:t> and </a:t>
                </a:r>
                <a:r>
                  <a:rPr lang="en-US" sz="1800" b="1" i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burst selection</a:t>
                </a:r>
              </a:p>
              <a:p>
                <a:pPr marL="0" indent="0" algn="ctr">
                  <a:buNone/>
                </a:pPr>
                <a:endParaRPr lang="en-US" sz="1800" i="1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b="1" dirty="0" smtClean="0"/>
                  <a:t>Burst search</a:t>
                </a:r>
                <a:r>
                  <a:rPr lang="en-US" sz="1800" dirty="0" smtClean="0"/>
                  <a:t>: to be a burst it must have:</a:t>
                </a:r>
              </a:p>
              <a:p>
                <a:pPr marL="1314450" lvl="2" indent="-514350"/>
                <a:r>
                  <a:rPr lang="en-US" sz="1600" dirty="0" smtClean="0"/>
                  <a:t>a minimum photon rate</a:t>
                </a:r>
              </a:p>
              <a:p>
                <a:pPr marL="1314450" lvl="2" indent="-514350"/>
                <a:r>
                  <a:rPr lang="en-US" sz="1600" dirty="0"/>
                  <a:t>t</a:t>
                </a:r>
                <a:r>
                  <a:rPr lang="en-US" sz="1600" dirty="0" smtClean="0"/>
                  <a:t>he min. rate is chosen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1600" dirty="0" smtClean="0"/>
                  <a:t> background rate (</a:t>
                </a:r>
                <a:r>
                  <a:rPr lang="en-US" sz="1600" i="1" dirty="0" smtClean="0"/>
                  <a:t>F factor</a:t>
                </a:r>
                <a:r>
                  <a:rPr lang="en-US" sz="1600" dirty="0" smtClean="0"/>
                  <a:t>)</a:t>
                </a:r>
              </a:p>
              <a:p>
                <a:pPr marL="1314450" lvl="2" indent="-514350"/>
                <a:r>
                  <a:rPr lang="en-US" sz="1600" dirty="0" smtClean="0"/>
                  <a:t>background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1600" i="1" dirty="0" smtClean="0"/>
                  <a:t> </a:t>
                </a:r>
                <a:r>
                  <a:rPr lang="en-US" sz="1600" dirty="0" smtClean="0"/>
                  <a:t>excitation power</a:t>
                </a:r>
              </a:p>
              <a:p>
                <a:pPr marL="1314450" lvl="2" indent="-514350"/>
                <a:endParaRPr lang="en-US" sz="16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b="1" dirty="0" smtClean="0"/>
                  <a:t>Burst selection: </a:t>
                </a:r>
                <a:r>
                  <a:rPr lang="en-US" sz="1800" dirty="0"/>
                  <a:t>to be a burst it must have</a:t>
                </a:r>
                <a:r>
                  <a:rPr lang="en-US" sz="1800" dirty="0" smtClean="0"/>
                  <a:t>:</a:t>
                </a:r>
                <a:endParaRPr lang="en-US" sz="1800" b="1" dirty="0" smtClean="0"/>
              </a:p>
              <a:p>
                <a:pPr marL="1257300" lvl="2" indent="-457200"/>
                <a:r>
                  <a:rPr lang="en-US" sz="1600" dirty="0" smtClean="0"/>
                  <a:t>A minimum burst size of (let say) 20 photons (after corrections).</a:t>
                </a:r>
                <a:endParaRPr lang="en-US" sz="1600" dirty="0"/>
              </a:p>
              <a:p>
                <a:pPr marL="1314450" lvl="2" indent="-514350"/>
                <a:endParaRPr lang="en-US" sz="1600" dirty="0" smtClean="0"/>
              </a:p>
              <a:p>
                <a:pPr marL="800100" lvl="2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  <a:blipFill rotWithShape="1">
                <a:blip r:embed="rId2"/>
                <a:stretch>
                  <a:fillRect l="-593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7181672" y="2362200"/>
            <a:ext cx="190500" cy="1219200"/>
          </a:xfrm>
          <a:prstGeom prst="rightBrace">
            <a:avLst>
              <a:gd name="adj1" fmla="val 374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43800" y="27871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SBR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7181850" y="3810000"/>
            <a:ext cx="190500" cy="794266"/>
          </a:xfrm>
          <a:prstGeom prst="rightBrace">
            <a:avLst>
              <a:gd name="adj1" fmla="val 374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43800" y="4022467"/>
            <a:ext cx="129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Shot-noise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9561" y="5237202"/>
            <a:ext cx="40886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Basic Idea:</a:t>
            </a:r>
          </a:p>
          <a:p>
            <a:r>
              <a:rPr lang="en-US" i="1" dirty="0" smtClean="0"/>
              <a:t>bursts are bigger if the emission increases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6812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Saturation curve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53" y="1677983"/>
            <a:ext cx="4396491" cy="3307656"/>
          </a:xfrm>
        </p:spPr>
      </p:pic>
      <p:sp>
        <p:nvSpPr>
          <p:cNvPr id="6" name="TextBox 5"/>
          <p:cNvSpPr txBox="1"/>
          <p:nvPr/>
        </p:nvSpPr>
        <p:spPr>
          <a:xfrm>
            <a:off x="1066800" y="59436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Q:</a:t>
            </a:r>
            <a:r>
              <a:rPr lang="en-US" i="1" dirty="0" smtClean="0"/>
              <a:t> Does this curve implies we are in saturation or not?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9195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Saturation curve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53" y="1677983"/>
            <a:ext cx="4396491" cy="3307656"/>
          </a:xfrm>
        </p:spPr>
      </p:pic>
      <p:sp>
        <p:nvSpPr>
          <p:cNvPr id="6" name="TextBox 5"/>
          <p:cNvSpPr txBox="1"/>
          <p:nvPr/>
        </p:nvSpPr>
        <p:spPr>
          <a:xfrm>
            <a:off x="1066800" y="59436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Q:</a:t>
            </a:r>
            <a:r>
              <a:rPr lang="en-US" i="1" dirty="0" smtClean="0"/>
              <a:t> Does this curve implies we are in saturation or not?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858000" y="18288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… seems </a:t>
            </a:r>
          </a:p>
          <a:p>
            <a:r>
              <a:rPr lang="en-US" i="1" dirty="0" smtClean="0">
                <a:solidFill>
                  <a:srgbClr val="C00000"/>
                </a:solidFill>
              </a:rPr>
              <a:t>quite linear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54708" y="2048854"/>
            <a:ext cx="3505200" cy="20574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3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Saturation curve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53" y="1677983"/>
            <a:ext cx="4396491" cy="3307656"/>
          </a:xfrm>
        </p:spPr>
      </p:pic>
      <p:sp>
        <p:nvSpPr>
          <p:cNvPr id="6" name="TextBox 5"/>
          <p:cNvSpPr txBox="1"/>
          <p:nvPr/>
        </p:nvSpPr>
        <p:spPr>
          <a:xfrm>
            <a:off x="1066800" y="59436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Q:</a:t>
            </a:r>
            <a:r>
              <a:rPr lang="en-US" i="1" dirty="0" smtClean="0"/>
              <a:t> Does this curve implies we are in saturation or not?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7248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Current 48-spot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6239561" cy="480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7" y="3886200"/>
            <a:ext cx="721902" cy="2095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87" y="867734"/>
            <a:ext cx="1201247" cy="22673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0" lon="19199986" rev="600000"/>
            </a:camera>
            <a:lightRig rig="soft" dir="t"/>
          </a:scene3d>
          <a:sp3d contourW="12700" prstMaterial="matte">
            <a:bevelT w="63500" h="203200"/>
            <a:contourClr>
              <a:srgbClr val="C0C0C0"/>
            </a:contourClr>
          </a:sp3d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209800" y="2971800"/>
            <a:ext cx="914400" cy="5334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676400" y="4554106"/>
            <a:ext cx="19050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19600" y="5827764"/>
            <a:ext cx="4040465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Sample: </a:t>
            </a:r>
            <a:r>
              <a:rPr lang="en-US" sz="1400" dirty="0" smtClean="0"/>
              <a:t>doubly-labeled </a:t>
            </a:r>
            <a:r>
              <a:rPr lang="en-US" sz="1400" dirty="0" err="1" smtClean="0"/>
              <a:t>dsDNA</a:t>
            </a:r>
            <a:r>
              <a:rPr lang="en-US" sz="1400" dirty="0" smtClean="0"/>
              <a:t> ATT0550-ATTO647N, </a:t>
            </a:r>
          </a:p>
          <a:p>
            <a:r>
              <a:rPr lang="en-US" sz="1400" dirty="0" smtClean="0"/>
              <a:t>                 </a:t>
            </a:r>
            <a:r>
              <a:rPr lang="en-US" sz="1400" i="1" dirty="0" smtClean="0"/>
              <a:t>we can only see the acceptor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7927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Saturation curve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53" y="1677983"/>
            <a:ext cx="4396492" cy="3307656"/>
          </a:xfrm>
        </p:spPr>
      </p:pic>
      <p:sp>
        <p:nvSpPr>
          <p:cNvPr id="3" name="TextBox 2"/>
          <p:cNvSpPr txBox="1"/>
          <p:nvPr/>
        </p:nvSpPr>
        <p:spPr>
          <a:xfrm>
            <a:off x="1066800" y="59436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A: </a:t>
            </a:r>
            <a:r>
              <a:rPr lang="en-US" i="1" dirty="0" smtClean="0"/>
              <a:t>we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may be</a:t>
            </a:r>
            <a:r>
              <a:rPr lang="en-US" i="1" dirty="0" smtClean="0"/>
              <a:t> in the strongly saturated regime</a:t>
            </a:r>
            <a:r>
              <a:rPr lang="en-US" b="1" i="1" dirty="0" smtClean="0"/>
              <a:t> 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4580162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</a:t>
            </a:r>
            <a:r>
              <a:rPr lang="en-US" i="1" dirty="0" smtClean="0">
                <a:solidFill>
                  <a:srgbClr val="C00000"/>
                </a:solidFill>
              </a:rPr>
              <a:t>ust be linear</a:t>
            </a:r>
          </a:p>
          <a:p>
            <a:pPr algn="ctr"/>
            <a:r>
              <a:rPr lang="en-US" b="1" i="1" dirty="0" smtClean="0">
                <a:solidFill>
                  <a:srgbClr val="C00000"/>
                </a:solidFill>
              </a:rPr>
              <a:t>and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</a:rPr>
              <a:t>passing through</a:t>
            </a:r>
          </a:p>
          <a:p>
            <a:pPr algn="ctr"/>
            <a:r>
              <a:rPr lang="en-US" i="1" dirty="0">
                <a:solidFill>
                  <a:srgbClr val="C00000"/>
                </a:solidFill>
              </a:rPr>
              <a:t>t</a:t>
            </a:r>
            <a:r>
              <a:rPr lang="en-US" i="1" dirty="0" smtClean="0">
                <a:solidFill>
                  <a:srgbClr val="C00000"/>
                </a:solidFill>
              </a:rPr>
              <a:t>he origin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50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thinking the burst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i="1" dirty="0" smtClean="0"/>
                  <a:t>Bursts are the survivals of a </a:t>
                </a:r>
                <a:r>
                  <a:rPr lang="en-US" sz="1800" b="1" i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burst search</a:t>
                </a:r>
                <a:r>
                  <a:rPr lang="en-US" sz="1800" i="1" dirty="0" smtClean="0"/>
                  <a:t> and </a:t>
                </a:r>
                <a:r>
                  <a:rPr lang="en-US" sz="1800" b="1" i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burst selection</a:t>
                </a:r>
              </a:p>
              <a:p>
                <a:pPr marL="0" indent="0" algn="ctr">
                  <a:buNone/>
                </a:pPr>
                <a:endParaRPr lang="en-US" sz="1800" i="1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b="1" dirty="0" smtClean="0"/>
                  <a:t>Burst search</a:t>
                </a:r>
                <a:r>
                  <a:rPr lang="en-US" sz="1800" dirty="0" smtClean="0"/>
                  <a:t>: to be a burst it must have:</a:t>
                </a:r>
              </a:p>
              <a:p>
                <a:pPr marL="1314450" lvl="2" indent="-514350"/>
                <a:r>
                  <a:rPr lang="en-US" sz="1600" dirty="0" smtClean="0"/>
                  <a:t>a minimum photon rate</a:t>
                </a:r>
              </a:p>
              <a:p>
                <a:pPr marL="1314450" lvl="2" indent="-514350"/>
                <a:r>
                  <a:rPr lang="en-US" sz="1600" dirty="0"/>
                  <a:t>t</a:t>
                </a:r>
                <a:r>
                  <a:rPr lang="en-US" sz="1600" dirty="0" smtClean="0"/>
                  <a:t>he min. rate is chosen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1600" dirty="0" smtClean="0"/>
                  <a:t> background rate (</a:t>
                </a:r>
                <a:r>
                  <a:rPr lang="en-US" sz="1600" i="1" dirty="0" smtClean="0"/>
                  <a:t>F factor</a:t>
                </a:r>
                <a:r>
                  <a:rPr lang="en-US" sz="1600" dirty="0" smtClean="0"/>
                  <a:t>)</a:t>
                </a:r>
              </a:p>
              <a:p>
                <a:pPr marL="1314450" lvl="2" indent="-514350"/>
                <a:r>
                  <a:rPr lang="en-US" sz="1600" dirty="0" smtClean="0"/>
                  <a:t>background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1600" i="1" dirty="0" smtClean="0"/>
                  <a:t> </a:t>
                </a:r>
                <a:r>
                  <a:rPr lang="en-US" sz="1600" dirty="0" smtClean="0"/>
                  <a:t>excitation power</a:t>
                </a:r>
              </a:p>
              <a:p>
                <a:pPr marL="1314450" lvl="2" indent="-514350"/>
                <a:endParaRPr lang="en-US" sz="16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b="1" dirty="0" smtClean="0"/>
                  <a:t>Burst selection: </a:t>
                </a:r>
                <a:r>
                  <a:rPr lang="en-US" sz="1800" dirty="0"/>
                  <a:t>to be a burst it must have</a:t>
                </a:r>
                <a:r>
                  <a:rPr lang="en-US" sz="1800" dirty="0" smtClean="0"/>
                  <a:t>:</a:t>
                </a:r>
                <a:endParaRPr lang="en-US" sz="1800" b="1" dirty="0" smtClean="0"/>
              </a:p>
              <a:p>
                <a:pPr marL="1257300" lvl="2" indent="-457200"/>
                <a:r>
                  <a:rPr lang="en-US" sz="1600" dirty="0" smtClean="0"/>
                  <a:t>A minimum burst size of (let say) 20 photons (after corrections).</a:t>
                </a:r>
                <a:endParaRPr lang="en-US" sz="1600" dirty="0"/>
              </a:p>
              <a:p>
                <a:pPr marL="1314450" lvl="2" indent="-514350"/>
                <a:endParaRPr lang="en-US" sz="1600" dirty="0" smtClean="0"/>
              </a:p>
              <a:p>
                <a:pPr marL="800100" lvl="2" indent="0">
                  <a:buNone/>
                </a:pPr>
                <a:endParaRPr lang="en-US" sz="1600" dirty="0"/>
              </a:p>
              <a:p>
                <a:pPr lvl="2" indent="-342900">
                  <a:buAutoNum type="arabicPeriod"/>
                </a:pPr>
                <a:r>
                  <a:rPr lang="en-US" sz="1600" dirty="0" smtClean="0"/>
                  <a:t> </a:t>
                </a:r>
                <a:r>
                  <a:rPr lang="en-US" sz="1600" b="1" dirty="0" smtClean="0"/>
                  <a:t>Increasing</a:t>
                </a:r>
                <a:r>
                  <a:rPr lang="en-US" sz="1600" dirty="0" smtClean="0"/>
                  <a:t> burst search threshold	</a:t>
                </a:r>
                <a:r>
                  <a:rPr lang="en-US" sz="1600" b="1" dirty="0" smtClean="0"/>
                  <a:t>decreasing</a:t>
                </a:r>
                <a:r>
                  <a:rPr lang="en-US" sz="1600" dirty="0" smtClean="0"/>
                  <a:t> the burst size</a:t>
                </a:r>
              </a:p>
              <a:p>
                <a:pPr lvl="2" indent="-342900">
                  <a:buAutoNum type="arabicPeriod"/>
                </a:pPr>
                <a:r>
                  <a:rPr lang="en-US" sz="1600" dirty="0" smtClean="0"/>
                  <a:t> Burst size selection              differences (we need to subtract offset) </a:t>
                </a:r>
              </a:p>
              <a:p>
                <a:pPr lvl="2" indent="-342900">
                  <a:buAutoNum type="arabicPeriod"/>
                </a:pPr>
                <a:endParaRPr lang="en-US" sz="1600" dirty="0" smtClean="0"/>
              </a:p>
              <a:p>
                <a:pPr marL="0" indent="0" algn="ctr">
                  <a:buNone/>
                </a:pPr>
                <a:r>
                  <a:rPr lang="en-US" sz="2000" i="1" dirty="0" smtClean="0"/>
                  <a:t>burst size </a:t>
                </a:r>
                <a:r>
                  <a:rPr lang="en-US" sz="2000" b="1" i="1" dirty="0" smtClean="0"/>
                  <a:t>is not</a:t>
                </a:r>
                <a:r>
                  <a:rPr lang="en-US" sz="2000" i="1" dirty="0" smtClean="0"/>
                  <a:t> a good proxy for the emission intensity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  <a:blipFill rotWithShape="1">
                <a:blip r:embed="rId2"/>
                <a:stretch>
                  <a:fillRect l="-593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7181672" y="2362200"/>
            <a:ext cx="190500" cy="1219200"/>
          </a:xfrm>
          <a:prstGeom prst="rightBrace">
            <a:avLst>
              <a:gd name="adj1" fmla="val 374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43800" y="27871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SBR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7181850" y="3810000"/>
            <a:ext cx="190500" cy="794266"/>
          </a:xfrm>
          <a:prstGeom prst="rightBrace">
            <a:avLst>
              <a:gd name="adj1" fmla="val 374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43800" y="4022467"/>
            <a:ext cx="129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Shot-noise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31108" y="5148130"/>
            <a:ext cx="381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429000" y="5444384"/>
            <a:ext cx="381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57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Saturation curve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53" y="1677983"/>
            <a:ext cx="4396492" cy="3307656"/>
          </a:xfrm>
        </p:spPr>
      </p:pic>
      <p:sp>
        <p:nvSpPr>
          <p:cNvPr id="10" name="TextBox 9"/>
          <p:cNvSpPr txBox="1"/>
          <p:nvPr/>
        </p:nvSpPr>
        <p:spPr>
          <a:xfrm>
            <a:off x="609600" y="4580162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</a:t>
            </a:r>
            <a:r>
              <a:rPr lang="en-US" i="1" dirty="0" smtClean="0">
                <a:solidFill>
                  <a:srgbClr val="C00000"/>
                </a:solidFill>
              </a:rPr>
              <a:t>ust be linear</a:t>
            </a:r>
          </a:p>
          <a:p>
            <a:pPr algn="ctr"/>
            <a:r>
              <a:rPr lang="en-US" b="1" i="1" dirty="0" smtClean="0">
                <a:solidFill>
                  <a:srgbClr val="C00000"/>
                </a:solidFill>
              </a:rPr>
              <a:t>and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</a:rPr>
              <a:t>passing through</a:t>
            </a:r>
          </a:p>
          <a:p>
            <a:pPr algn="ctr"/>
            <a:r>
              <a:rPr lang="en-US" i="1" dirty="0">
                <a:solidFill>
                  <a:srgbClr val="C00000"/>
                </a:solidFill>
              </a:rPr>
              <a:t>t</a:t>
            </a:r>
            <a:r>
              <a:rPr lang="en-US" i="1" dirty="0" smtClean="0">
                <a:solidFill>
                  <a:srgbClr val="C00000"/>
                </a:solidFill>
              </a:rPr>
              <a:t>he origin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6800" y="59436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A: </a:t>
            </a:r>
            <a:r>
              <a:rPr lang="en-US" i="1" dirty="0" smtClean="0"/>
              <a:t>we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may be</a:t>
            </a:r>
            <a:r>
              <a:rPr lang="en-US" i="1" dirty="0" smtClean="0"/>
              <a:t> in the strongly saturated regime</a:t>
            </a:r>
            <a:r>
              <a:rPr lang="en-US" b="1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579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Saturation curve - offset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53" y="1676400"/>
            <a:ext cx="4396492" cy="3310822"/>
          </a:xfrm>
        </p:spPr>
      </p:pic>
      <p:sp>
        <p:nvSpPr>
          <p:cNvPr id="10" name="TextBox 9"/>
          <p:cNvSpPr txBox="1"/>
          <p:nvPr/>
        </p:nvSpPr>
        <p:spPr>
          <a:xfrm>
            <a:off x="609600" y="4580162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</a:t>
            </a:r>
            <a:r>
              <a:rPr lang="en-US" i="1" dirty="0" smtClean="0">
                <a:solidFill>
                  <a:srgbClr val="C00000"/>
                </a:solidFill>
              </a:rPr>
              <a:t>ust be linear</a:t>
            </a:r>
          </a:p>
          <a:p>
            <a:pPr algn="ctr"/>
            <a:r>
              <a:rPr lang="en-US" b="1" i="1" dirty="0" smtClean="0">
                <a:solidFill>
                  <a:srgbClr val="C00000"/>
                </a:solidFill>
              </a:rPr>
              <a:t>and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</a:rPr>
              <a:t>passing through</a:t>
            </a:r>
          </a:p>
          <a:p>
            <a:pPr algn="ctr"/>
            <a:r>
              <a:rPr lang="en-US" i="1" dirty="0">
                <a:solidFill>
                  <a:srgbClr val="C00000"/>
                </a:solidFill>
              </a:rPr>
              <a:t>t</a:t>
            </a:r>
            <a:r>
              <a:rPr lang="en-US" i="1" dirty="0" smtClean="0">
                <a:solidFill>
                  <a:srgbClr val="C00000"/>
                </a:solidFill>
              </a:rPr>
              <a:t>he origin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59436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A: </a:t>
            </a:r>
            <a:r>
              <a:rPr lang="en-US" i="1" dirty="0" smtClean="0"/>
              <a:t>we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may be</a:t>
            </a:r>
            <a:r>
              <a:rPr lang="en-US" i="1" dirty="0" smtClean="0"/>
              <a:t> in the strongly saturated regime</a:t>
            </a:r>
            <a:r>
              <a:rPr lang="en-US" b="1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19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Max. rate in burst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800" dirty="0" smtClean="0"/>
              <a:t>Assumptions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600" dirty="0" smtClean="0"/>
              <a:t>A selected burst has more than </a:t>
            </a:r>
            <a:r>
              <a:rPr lang="en-US" sz="1600" i="1" dirty="0" smtClean="0"/>
              <a:t>m</a:t>
            </a:r>
            <a:r>
              <a:rPr lang="en-US" sz="1600" dirty="0" smtClean="0"/>
              <a:t> photons (m=10)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600" dirty="0" smtClean="0"/>
              <a:t>We use </a:t>
            </a:r>
            <a:r>
              <a:rPr lang="en-US" sz="1600" i="1" dirty="0" smtClean="0"/>
              <a:t>m</a:t>
            </a:r>
            <a:r>
              <a:rPr lang="en-US" sz="1600" dirty="0" smtClean="0"/>
              <a:t> photons to compute the rate</a:t>
            </a:r>
          </a:p>
          <a:p>
            <a:pPr>
              <a:lnSpc>
                <a:spcPct val="130000"/>
              </a:lnSpc>
              <a:buFont typeface="Arial" charset="0"/>
              <a:buChar char="•"/>
            </a:pPr>
            <a:endParaRPr lang="en-US" sz="1800" dirty="0"/>
          </a:p>
          <a:p>
            <a:pPr marL="0" indent="0">
              <a:lnSpc>
                <a:spcPct val="130000"/>
              </a:lnSpc>
              <a:buNone/>
            </a:pPr>
            <a:r>
              <a:rPr lang="en-US" sz="2800" dirty="0" smtClean="0"/>
              <a:t>Max. rate is</a:t>
            </a:r>
          </a:p>
          <a:p>
            <a:pPr lvl="1">
              <a:lnSpc>
                <a:spcPct val="130000"/>
              </a:lnSpc>
            </a:pPr>
            <a:r>
              <a:rPr lang="en-US" sz="1700" b="1" dirty="0" smtClean="0">
                <a:solidFill>
                  <a:schemeClr val="tx2"/>
                </a:solidFill>
              </a:rPr>
              <a:t>Independent</a:t>
            </a:r>
            <a:r>
              <a:rPr lang="en-US" sz="1700" dirty="0" smtClean="0">
                <a:solidFill>
                  <a:schemeClr val="tx2"/>
                </a:solidFill>
              </a:rPr>
              <a:t> of burst search threshold</a:t>
            </a:r>
          </a:p>
          <a:p>
            <a:pPr>
              <a:lnSpc>
                <a:spcPct val="130000"/>
              </a:lnSpc>
            </a:pPr>
            <a:endParaRPr lang="en-US" sz="2000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sz="2800" dirty="0" smtClean="0"/>
              <a:t>Really?</a:t>
            </a:r>
          </a:p>
          <a:p>
            <a:pPr lvl="1">
              <a:lnSpc>
                <a:spcPct val="130000"/>
              </a:lnSpc>
            </a:pPr>
            <a:r>
              <a:rPr lang="en-US" sz="1700" b="1" dirty="0" smtClean="0"/>
              <a:t>Yes</a:t>
            </a:r>
            <a:r>
              <a:rPr lang="en-US" sz="1700" dirty="0" smtClean="0"/>
              <a:t>, to the first order. </a:t>
            </a:r>
            <a:br>
              <a:rPr lang="en-US" sz="1700" dirty="0" smtClean="0"/>
            </a:b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But there is still a slight dependence</a:t>
            </a:r>
            <a:r>
              <a:rPr 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pPr marL="914400" lvl="2" indent="0" algn="ctr">
              <a:lnSpc>
                <a:spcPct val="130000"/>
              </a:lnSpc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rate thresholds          more bursts fused          </a:t>
            </a: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mean max rate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914400"/>
            <a:ext cx="521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 a.k.a. the tightest </a:t>
            </a:r>
            <a:r>
              <a:rPr lang="en-US" i="1" dirty="0" smtClean="0"/>
              <a:t>m</a:t>
            </a:r>
            <a:r>
              <a:rPr lang="en-US" dirty="0" smtClean="0"/>
              <a:t> consecutive photons in a burst )</a:t>
            </a:r>
            <a:endParaRPr lang="en-US" dirty="0"/>
          </a:p>
        </p:txBody>
      </p:sp>
      <p:pic>
        <p:nvPicPr>
          <p:cNvPr id="1026" name="Picture 2" descr="C:\Data\Antonio\software\Dropbox\manta_report\figure\Burst cato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702" y="1447800"/>
            <a:ext cx="267949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982496" y="6187868"/>
            <a:ext cx="251460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811296" y="6180746"/>
            <a:ext cx="251460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7854434" y="1509620"/>
            <a:ext cx="0" cy="1640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25584" y="1591654"/>
            <a:ext cx="28770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676400" y="6019800"/>
            <a:ext cx="6553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3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Saturation curve – Max 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18" y="1310409"/>
            <a:ext cx="4390363" cy="3261591"/>
          </a:xfrm>
        </p:spPr>
      </p:pic>
      <p:sp>
        <p:nvSpPr>
          <p:cNvPr id="3" name="TextBox 2"/>
          <p:cNvSpPr txBox="1"/>
          <p:nvPr/>
        </p:nvSpPr>
        <p:spPr>
          <a:xfrm>
            <a:off x="1066800" y="59436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Saturation?</a:t>
            </a:r>
            <a:r>
              <a:rPr lang="en-US" sz="2400" i="1" dirty="0" smtClean="0"/>
              <a:t> Not so much below 500mW</a:t>
            </a:r>
            <a:r>
              <a:rPr lang="en-US" sz="2400" b="1" i="1" dirty="0" smtClean="0"/>
              <a:t> 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93748" y="4572000"/>
            <a:ext cx="4533900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Computational details: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Burst search with F=6, size </a:t>
            </a:r>
            <a:r>
              <a:rPr lang="en-US" sz="1300" dirty="0" err="1" smtClean="0"/>
              <a:t>th.</a:t>
            </a:r>
            <a:r>
              <a:rPr lang="en-US" sz="1300" dirty="0" smtClean="0"/>
              <a:t> = 20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Joined all measurements at same power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Merged all </a:t>
            </a:r>
            <a:r>
              <a:rPr lang="en-US" sz="1300" dirty="0" err="1" smtClean="0"/>
              <a:t>ch</a:t>
            </a:r>
            <a:r>
              <a:rPr lang="en-US" sz="1300" dirty="0" smtClean="0"/>
              <a:t> into 1 single </a:t>
            </a:r>
            <a:r>
              <a:rPr lang="en-US" sz="1300" dirty="0" err="1" smtClean="0"/>
              <a:t>ch</a:t>
            </a:r>
            <a:endParaRPr lang="en-US" sz="1300" dirty="0" smtClean="0"/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Computed per-burst max rate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Computed the mean max rate of each power level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2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Saturation curve – Background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99" y="1295400"/>
            <a:ext cx="4579422" cy="3199783"/>
          </a:xfrm>
        </p:spPr>
      </p:pic>
      <p:sp>
        <p:nvSpPr>
          <p:cNvPr id="3" name="TextBox 2"/>
          <p:cNvSpPr txBox="1"/>
          <p:nvPr/>
        </p:nvSpPr>
        <p:spPr>
          <a:xfrm>
            <a:off x="1066800" y="59436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Saturation?</a:t>
            </a:r>
            <a:r>
              <a:rPr lang="en-US" sz="2400" i="1" dirty="0" smtClean="0"/>
              <a:t> Not so much below 500mW</a:t>
            </a:r>
            <a:r>
              <a:rPr lang="en-US" sz="2400" b="1" i="1" dirty="0" smtClean="0"/>
              <a:t> 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93748" y="4572000"/>
            <a:ext cx="4533900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Computational details: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Burst search with F=6, size </a:t>
            </a:r>
            <a:r>
              <a:rPr lang="en-US" sz="1300" dirty="0" err="1" smtClean="0"/>
              <a:t>th.</a:t>
            </a:r>
            <a:r>
              <a:rPr lang="en-US" sz="1300" dirty="0" smtClean="0"/>
              <a:t> = 20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Joined all measurements at same power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Merged all </a:t>
            </a:r>
            <a:r>
              <a:rPr lang="en-US" sz="1300" dirty="0" err="1" smtClean="0"/>
              <a:t>ch</a:t>
            </a:r>
            <a:r>
              <a:rPr lang="en-US" sz="1300" dirty="0" smtClean="0"/>
              <a:t> into 1 single </a:t>
            </a:r>
            <a:r>
              <a:rPr lang="en-US" sz="1300" dirty="0" err="1" smtClean="0"/>
              <a:t>ch</a:t>
            </a:r>
            <a:endParaRPr lang="en-US" sz="1300" dirty="0" smtClean="0"/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Computed per-burst max rate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Computed the mean max rate of each power level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Saturation curve – Background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98" y="1295400"/>
            <a:ext cx="4579421" cy="3199783"/>
          </a:xfrm>
        </p:spPr>
      </p:pic>
      <p:sp>
        <p:nvSpPr>
          <p:cNvPr id="3" name="TextBox 2"/>
          <p:cNvSpPr txBox="1"/>
          <p:nvPr/>
        </p:nvSpPr>
        <p:spPr>
          <a:xfrm>
            <a:off x="1066800" y="59436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Saturation?</a:t>
            </a:r>
            <a:r>
              <a:rPr lang="en-US" sz="2400" i="1" dirty="0" smtClean="0"/>
              <a:t> Not so much below 500mW</a:t>
            </a:r>
            <a:r>
              <a:rPr lang="en-US" sz="2400" b="1" i="1" dirty="0" smtClean="0"/>
              <a:t> 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93748" y="4572000"/>
            <a:ext cx="4533900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Computational details: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Burst search with F=6, size </a:t>
            </a:r>
            <a:r>
              <a:rPr lang="en-US" sz="1300" dirty="0" err="1" smtClean="0"/>
              <a:t>th.</a:t>
            </a:r>
            <a:r>
              <a:rPr lang="en-US" sz="1300" dirty="0" smtClean="0"/>
              <a:t> = 20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Joined all measurements at same power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Merged all </a:t>
            </a:r>
            <a:r>
              <a:rPr lang="en-US" sz="1300" dirty="0" err="1" smtClean="0"/>
              <a:t>ch</a:t>
            </a:r>
            <a:r>
              <a:rPr lang="en-US" sz="1300" dirty="0" smtClean="0"/>
              <a:t> into 1 single </a:t>
            </a:r>
            <a:r>
              <a:rPr lang="en-US" sz="1300" dirty="0" err="1" smtClean="0"/>
              <a:t>ch</a:t>
            </a:r>
            <a:endParaRPr lang="en-US" sz="1300" dirty="0" smtClean="0"/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Computed per-burst max rate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dirty="0" smtClean="0"/>
              <a:t>Computed the mean max rate of each power level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1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98"/>
            <a:ext cx="8229600" cy="1143000"/>
          </a:xfrm>
        </p:spPr>
        <p:txBody>
          <a:bodyPr/>
          <a:lstStyle/>
          <a:p>
            <a:r>
              <a:rPr lang="en-US" dirty="0" smtClean="0"/>
              <a:t>Open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2600" dirty="0" smtClean="0"/>
              <a:t>In principle</a:t>
            </a:r>
          </a:p>
          <a:p>
            <a:pPr>
              <a:lnSpc>
                <a:spcPct val="140000"/>
              </a:lnSpc>
            </a:pPr>
            <a:r>
              <a:rPr lang="en-US" sz="1800" dirty="0" smtClean="0"/>
              <a:t>Saturation happens at high intensity in the spot “core”</a:t>
            </a:r>
          </a:p>
          <a:p>
            <a:pPr>
              <a:lnSpc>
                <a:spcPct val="140000"/>
              </a:lnSpc>
            </a:pPr>
            <a:r>
              <a:rPr lang="en-US" sz="1800" dirty="0" smtClean="0"/>
              <a:t>Should not be visible in the background because of the lower intensity</a:t>
            </a:r>
          </a:p>
          <a:p>
            <a:pPr>
              <a:lnSpc>
                <a:spcPct val="140000"/>
              </a:lnSpc>
            </a:pPr>
            <a:r>
              <a:rPr lang="en-US" sz="1800" dirty="0"/>
              <a:t>We should have “more” saturation in the brightest </a:t>
            </a:r>
            <a:r>
              <a:rPr lang="en-US" sz="1800" dirty="0" smtClean="0"/>
              <a:t>spots</a:t>
            </a:r>
          </a:p>
          <a:p>
            <a:pPr>
              <a:lnSpc>
                <a:spcPct val="140000"/>
              </a:lnSpc>
            </a:pPr>
            <a:endParaRPr lang="en-US" sz="9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en-US" sz="2600" dirty="0" smtClean="0"/>
              <a:t>Experimentally: </a:t>
            </a:r>
          </a:p>
          <a:p>
            <a:pPr>
              <a:lnSpc>
                <a:spcPct val="140000"/>
              </a:lnSpc>
            </a:pPr>
            <a:r>
              <a:rPr lang="en-US" sz="1900" dirty="0"/>
              <a:t>P</a:t>
            </a:r>
            <a:r>
              <a:rPr lang="en-US" sz="1900" dirty="0" smtClean="0"/>
              <a:t>hoton rates and BG have the exact same dependence on power</a:t>
            </a:r>
            <a:endParaRPr lang="en-US" sz="1800" dirty="0" smtClean="0"/>
          </a:p>
          <a:p>
            <a:pPr lvl="1">
              <a:lnSpc>
                <a:spcPct val="140000"/>
              </a:lnSpc>
            </a:pPr>
            <a:r>
              <a:rPr lang="en-US" sz="1800" dirty="0" smtClean="0"/>
              <a:t>This means that the “signal” increases </a:t>
            </a:r>
            <a:r>
              <a:rPr lang="en-US" sz="1800" b="1" dirty="0" smtClean="0"/>
              <a:t>as much as</a:t>
            </a:r>
            <a:r>
              <a:rPr lang="en-US" sz="1800" dirty="0" smtClean="0"/>
              <a:t> the background, indicating no saturation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Also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4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Subtracting the background is difficult because the </a:t>
            </a:r>
            <a:r>
              <a:rPr lang="en-US" sz="18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max_rate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tend to select the background highest tail</a:t>
            </a:r>
          </a:p>
          <a:p>
            <a:pPr>
              <a:lnSpc>
                <a:spcPct val="140000"/>
              </a:lnSpc>
            </a:pPr>
            <a:endParaRPr lang="en-US" sz="1800" dirty="0"/>
          </a:p>
          <a:p>
            <a:pPr marL="0" indent="0" algn="ctr">
              <a:lnSpc>
                <a:spcPct val="140000"/>
              </a:lnSpc>
              <a:buNone/>
            </a:pPr>
            <a:r>
              <a:rPr lang="en-US" sz="2400" i="1" dirty="0" smtClean="0">
                <a:solidFill>
                  <a:schemeClr val="tx2"/>
                </a:solidFill>
              </a:rPr>
              <a:t>Let look at groups of pixels or single-pixels</a:t>
            </a:r>
          </a:p>
          <a:p>
            <a:pPr>
              <a:lnSpc>
                <a:spcPct val="140000"/>
              </a:lnSpc>
            </a:pPr>
            <a:endParaRPr lang="en-US" sz="18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52600" y="6146240"/>
            <a:ext cx="3048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8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 with BG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3" y="2133600"/>
            <a:ext cx="3640116" cy="27432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62" y="2212716"/>
            <a:ext cx="3632375" cy="27373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6800" y="5105400"/>
            <a:ext cx="389047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Burst Search</a:t>
            </a:r>
          </a:p>
          <a:p>
            <a:r>
              <a:rPr lang="en-US" sz="1400" b="1" dirty="0" smtClean="0"/>
              <a:t>Min. Rate Th. = </a:t>
            </a:r>
            <a:r>
              <a:rPr lang="en-US" sz="1400" b="1" dirty="0" err="1" smtClean="0"/>
              <a:t>const</a:t>
            </a:r>
            <a:r>
              <a:rPr lang="en-US" sz="1400" b="1" dirty="0" smtClean="0"/>
              <a:t> .   </a:t>
            </a:r>
            <a:r>
              <a:rPr lang="en-US" sz="1400" dirty="0" smtClean="0"/>
              <a:t>scales with:  Mean( BG</a:t>
            </a:r>
            <a:r>
              <a:rPr lang="en-US" sz="1400" baseline="-25000" dirty="0" smtClean="0"/>
              <a:t>CH 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100" dirty="0" err="1" smtClean="0"/>
              <a:t>min_rate</a:t>
            </a:r>
            <a:r>
              <a:rPr lang="en-US" sz="1100" dirty="0" smtClean="0"/>
              <a:t> = const., </a:t>
            </a:r>
            <a:r>
              <a:rPr lang="en-US" sz="1100" dirty="0" err="1" smtClean="0"/>
              <a:t>th</a:t>
            </a:r>
            <a:r>
              <a:rPr lang="en-US" sz="1100" dirty="0" smtClean="0"/>
              <a:t>=20</a:t>
            </a:r>
          </a:p>
          <a:p>
            <a:r>
              <a:rPr lang="en-US" sz="1100" dirty="0" smtClean="0"/>
              <a:t>min_rate_250mW = 30 </a:t>
            </a:r>
            <a:r>
              <a:rPr lang="en-US" sz="1100" dirty="0" err="1" smtClean="0"/>
              <a:t>kcps</a:t>
            </a:r>
            <a:endParaRPr lang="en-US" sz="1100" dirty="0" smtClean="0"/>
          </a:p>
          <a:p>
            <a:r>
              <a:rPr lang="en-US" sz="1100" dirty="0" err="1" smtClean="0"/>
              <a:t>min_rate_XmW</a:t>
            </a:r>
            <a:r>
              <a:rPr lang="en-US" sz="1100" dirty="0" smtClean="0"/>
              <a:t> = min_rate_250mW * (</a:t>
            </a:r>
            <a:r>
              <a:rPr lang="en-US" sz="1100" dirty="0" err="1" smtClean="0"/>
              <a:t>bg_X</a:t>
            </a:r>
            <a:r>
              <a:rPr lang="en-US" sz="1100" dirty="0" smtClean="0"/>
              <a:t>/bg_250mW)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8026" y="5190038"/>
                <a:ext cx="3505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Burst Search</a:t>
                </a:r>
              </a:p>
              <a:p>
                <a:r>
                  <a:rPr lang="en-US" sz="1400" b="1" dirty="0" smtClean="0">
                    <a:ea typeface="Cambria Math"/>
                  </a:rPr>
                  <a:t>Min. Rate Th. </a:t>
                </a:r>
                <a14:m>
                  <m:oMath xmlns:m="http://schemas.openxmlformats.org/officeDocument/2006/math">
                    <m:r>
                      <a:rPr lang="en-US" sz="1400" b="1" i="0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b="1" dirty="0" smtClean="0"/>
                  <a:t>BG</a:t>
                </a:r>
                <a:r>
                  <a:rPr lang="en-US" sz="1400" b="1" baseline="-25000" dirty="0" smtClean="0"/>
                  <a:t>CH</a:t>
                </a:r>
                <a:endParaRPr lang="en-US" sz="1400" b="1" baseline="-25000" dirty="0"/>
              </a:p>
              <a:p>
                <a:r>
                  <a:rPr lang="en-US" sz="1100" dirty="0" smtClean="0"/>
                  <a:t>F = 6, </a:t>
                </a:r>
              </a:p>
              <a:p>
                <a:r>
                  <a:rPr lang="en-US" sz="1100" dirty="0" smtClean="0"/>
                  <a:t>Bust size </a:t>
                </a:r>
                <a:r>
                  <a:rPr lang="en-US" sz="1100" dirty="0" err="1" smtClean="0"/>
                  <a:t>th.</a:t>
                </a:r>
                <a:r>
                  <a:rPr lang="en-US" sz="1100" dirty="0" smtClean="0"/>
                  <a:t> = 20</a:t>
                </a:r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6" y="5190038"/>
                <a:ext cx="3505200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2783" t="-4790" b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2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18" y="1295400"/>
            <a:ext cx="471978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48-pixel Manta Layout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38242" y="1808763"/>
            <a:ext cx="3186158" cy="4495803"/>
            <a:chOff x="609600" y="1447800"/>
            <a:chExt cx="3572144" cy="4653553"/>
          </a:xfrm>
        </p:grpSpPr>
        <p:graphicFrame>
          <p:nvGraphicFramePr>
            <p:cNvPr id="9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69392380"/>
                </p:ext>
              </p:extLst>
            </p:nvPr>
          </p:nvGraphicFramePr>
          <p:xfrm>
            <a:off x="609600" y="1447800"/>
            <a:ext cx="1794056" cy="4653553"/>
          </p:xfrm>
          <a:graphic>
            <a:graphicData uri="http://schemas.openxmlformats.org/drawingml/2006/table">
              <a:tbl>
                <a:tblPr/>
                <a:tblGrid>
                  <a:gridCol w="320040"/>
                  <a:gridCol w="320040"/>
                  <a:gridCol w="320040"/>
                  <a:gridCol w="320040"/>
                  <a:gridCol w="320040"/>
                </a:tblGrid>
                <a:tr h="345831">
                  <a:tc>
                    <a:txBody>
                      <a:bodyPr/>
                      <a:lstStyle/>
                      <a:p>
                        <a:pPr algn="ctr" fontAlgn="ctr"/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0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2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3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0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23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25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26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21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2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19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29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3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17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31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4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15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33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5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13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6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11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7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9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10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39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8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41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9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43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10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3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11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1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" name="Right Brace 9"/>
            <p:cNvSpPr/>
            <p:nvPr/>
          </p:nvSpPr>
          <p:spPr>
            <a:xfrm>
              <a:off x="2577013" y="1862909"/>
              <a:ext cx="152401" cy="1295400"/>
            </a:xfrm>
            <a:prstGeom prst="rightBrace">
              <a:avLst>
                <a:gd name="adj1" fmla="val 5599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2577013" y="3313382"/>
              <a:ext cx="152401" cy="1295400"/>
            </a:xfrm>
            <a:prstGeom prst="rightBrace">
              <a:avLst>
                <a:gd name="adj1" fmla="val 5599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/>
            <p:cNvSpPr/>
            <p:nvPr/>
          </p:nvSpPr>
          <p:spPr>
            <a:xfrm>
              <a:off x="2577013" y="4747817"/>
              <a:ext cx="152401" cy="1295400"/>
            </a:xfrm>
            <a:prstGeom prst="rightBrace">
              <a:avLst>
                <a:gd name="adj1" fmla="val 5599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90914" y="2302692"/>
              <a:ext cx="1353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Upper section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90914" y="3663434"/>
              <a:ext cx="1390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Center section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18688" y="5039663"/>
              <a:ext cx="1347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Lower section</a:t>
              </a:r>
              <a:endParaRPr lang="en-US" sz="16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57800" y="5401928"/>
            <a:ext cx="2693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Pixel diameter	</a:t>
            </a:r>
            <a:r>
              <a:rPr lang="en-US" dirty="0" smtClean="0"/>
              <a:t>50µm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Pixel pitch</a:t>
            </a:r>
            <a:r>
              <a:rPr lang="en-US" dirty="0" smtClean="0"/>
              <a:t>	500µm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Geometry</a:t>
            </a:r>
            <a:r>
              <a:rPr lang="en-US" dirty="0" smtClean="0"/>
              <a:t>	12 x 4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39222"/>
            <a:ext cx="721902" cy="2095453"/>
          </a:xfrm>
          <a:prstGeom prst="rect">
            <a:avLst/>
          </a:prstGeom>
          <a:ln>
            <a:noFill/>
          </a:ln>
          <a:effectLst>
            <a:outerShdw blurRad="254000" dist="508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Curved Connector 5"/>
          <p:cNvCxnSpPr/>
          <p:nvPr/>
        </p:nvCxnSpPr>
        <p:spPr>
          <a:xfrm rot="16200000" flipH="1">
            <a:off x="874302" y="2988601"/>
            <a:ext cx="533400" cy="493302"/>
          </a:xfrm>
          <a:prstGeom prst="curvedConnector3">
            <a:avLst>
              <a:gd name="adj1" fmla="val 100864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68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30" y="383917"/>
            <a:ext cx="3688240" cy="2737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9" y="3431917"/>
            <a:ext cx="3688240" cy="2737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30" y="3431917"/>
            <a:ext cx="3688240" cy="27373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77000" y="395311"/>
            <a:ext cx="209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Min. rate @ 250mW = 20kcps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787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3917"/>
            <a:ext cx="3696100" cy="2737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9" y="3431917"/>
            <a:ext cx="3696100" cy="2737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431917"/>
            <a:ext cx="3696100" cy="27373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77000" y="395311"/>
            <a:ext cx="209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Min. rate @ 250mW = 30kcps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89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30" y="386827"/>
            <a:ext cx="3688240" cy="2731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9" y="3434827"/>
            <a:ext cx="3688240" cy="2731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30" y="3434827"/>
            <a:ext cx="3688240" cy="27315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77000" y="395311"/>
            <a:ext cx="209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Min. rate @ 250mW = 40kcps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422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31" y="386827"/>
            <a:ext cx="3688238" cy="2731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0" y="3434827"/>
            <a:ext cx="3688238" cy="2731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31" y="3434827"/>
            <a:ext cx="3688238" cy="27315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77000" y="395311"/>
            <a:ext cx="209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Min. rate @ 250mW = 50kcps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96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Saturation in pixel groups</a:t>
            </a:r>
            <a:endParaRPr lang="en-US" dirty="0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1" y="3886200"/>
            <a:ext cx="3696098" cy="2737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96697" y="2362200"/>
                <a:ext cx="3505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Burst Search</a:t>
                </a:r>
              </a:p>
              <a:p>
                <a:r>
                  <a:rPr lang="en-US" sz="1400" b="1" dirty="0" smtClean="0">
                    <a:ea typeface="Cambria Math"/>
                  </a:rPr>
                  <a:t>Min. Rate Th. </a:t>
                </a:r>
                <a14:m>
                  <m:oMath xmlns:m="http://schemas.openxmlformats.org/officeDocument/2006/math">
                    <m:r>
                      <a:rPr lang="en-US" sz="1400" b="1" i="0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b="1" dirty="0" smtClean="0"/>
                  <a:t>BG</a:t>
                </a:r>
                <a:r>
                  <a:rPr lang="en-US" sz="1400" b="1" baseline="-25000" dirty="0" smtClean="0"/>
                  <a:t>CH</a:t>
                </a:r>
                <a:endParaRPr lang="en-US" sz="1400" b="1" baseline="-25000" dirty="0"/>
              </a:p>
              <a:p>
                <a:r>
                  <a:rPr lang="en-US" sz="1100" dirty="0" smtClean="0"/>
                  <a:t>F = 6, </a:t>
                </a:r>
              </a:p>
              <a:p>
                <a:r>
                  <a:rPr lang="en-US" sz="1100" dirty="0" smtClean="0"/>
                  <a:t>Bust size </a:t>
                </a:r>
                <a:r>
                  <a:rPr lang="en-US" sz="1100" dirty="0" err="1" smtClean="0"/>
                  <a:t>th.</a:t>
                </a:r>
                <a:r>
                  <a:rPr lang="en-US" sz="1100" dirty="0" smtClean="0"/>
                  <a:t> = 20</a:t>
                </a:r>
                <a:endParaRPr lang="en-US" sz="11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97" y="2362200"/>
                <a:ext cx="3505200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2609" t="-4819" b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5" y="905854"/>
            <a:ext cx="3696101" cy="2743200"/>
          </a:xfrm>
        </p:spPr>
      </p:pic>
      <p:sp>
        <p:nvSpPr>
          <p:cNvPr id="14" name="TextBox 13"/>
          <p:cNvSpPr txBox="1"/>
          <p:nvPr/>
        </p:nvSpPr>
        <p:spPr>
          <a:xfrm>
            <a:off x="4262926" y="5105400"/>
            <a:ext cx="457627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Burst Search</a:t>
            </a:r>
          </a:p>
          <a:p>
            <a:r>
              <a:rPr lang="en-US" sz="1400" b="1" dirty="0" smtClean="0"/>
              <a:t>Min. Rate Th. = </a:t>
            </a:r>
            <a:r>
              <a:rPr lang="en-US" sz="1400" b="1" dirty="0" err="1" smtClean="0"/>
              <a:t>const</a:t>
            </a:r>
            <a:r>
              <a:rPr lang="en-US" sz="1400" b="1" dirty="0" smtClean="0"/>
              <a:t> .   </a:t>
            </a:r>
            <a:r>
              <a:rPr lang="en-US" sz="1400" dirty="0" smtClean="0"/>
              <a:t>scales with:  Mean( BG</a:t>
            </a:r>
            <a:r>
              <a:rPr lang="en-US" sz="1400" baseline="-25000" dirty="0" smtClean="0"/>
              <a:t>CH 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100" dirty="0" err="1" smtClean="0"/>
              <a:t>min_rate</a:t>
            </a:r>
            <a:r>
              <a:rPr lang="en-US" sz="1100" dirty="0" smtClean="0"/>
              <a:t> = const., </a:t>
            </a:r>
            <a:r>
              <a:rPr lang="en-US" sz="1100" dirty="0" err="1" smtClean="0"/>
              <a:t>th</a:t>
            </a:r>
            <a:r>
              <a:rPr lang="en-US" sz="1100" dirty="0" smtClean="0"/>
              <a:t>=20</a:t>
            </a:r>
          </a:p>
          <a:p>
            <a:r>
              <a:rPr lang="en-US" sz="1100" dirty="0" smtClean="0"/>
              <a:t>min_rate_250mW = 30 </a:t>
            </a:r>
            <a:r>
              <a:rPr lang="en-US" sz="1100" dirty="0" err="1" smtClean="0"/>
              <a:t>kcps</a:t>
            </a:r>
            <a:endParaRPr lang="en-US" sz="1100" dirty="0" smtClean="0"/>
          </a:p>
          <a:p>
            <a:r>
              <a:rPr lang="en-US" sz="1100" dirty="0" err="1" smtClean="0"/>
              <a:t>min_rate_XmW</a:t>
            </a:r>
            <a:r>
              <a:rPr lang="en-US" sz="1100" dirty="0" smtClean="0"/>
              <a:t> = min_rate_250mW * (</a:t>
            </a:r>
            <a:r>
              <a:rPr lang="en-US" sz="1100" dirty="0" err="1" smtClean="0"/>
              <a:t>bg_X</a:t>
            </a:r>
            <a:r>
              <a:rPr lang="en-US" sz="1100" dirty="0" smtClean="0"/>
              <a:t>/bg_250mW)</a:t>
            </a:r>
            <a:endParaRPr 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7086600" y="5638800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051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Saturation in pixel groups</a:t>
            </a:r>
            <a:endParaRPr lang="en-US" dirty="0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0" y="3886200"/>
            <a:ext cx="3696100" cy="2737366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5" y="908770"/>
            <a:ext cx="3696101" cy="2737367"/>
          </a:xfrm>
        </p:spPr>
      </p:pic>
      <p:sp>
        <p:nvSpPr>
          <p:cNvPr id="15" name="TextBox 14"/>
          <p:cNvSpPr txBox="1"/>
          <p:nvPr/>
        </p:nvSpPr>
        <p:spPr>
          <a:xfrm>
            <a:off x="4262926" y="2206239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Burst Search</a:t>
            </a:r>
          </a:p>
          <a:p>
            <a:r>
              <a:rPr lang="en-US" sz="1400" b="1" dirty="0"/>
              <a:t>Min. Rate Th. = </a:t>
            </a:r>
            <a:r>
              <a:rPr lang="en-US" sz="1400" b="1" dirty="0" err="1"/>
              <a:t>const</a:t>
            </a:r>
            <a:r>
              <a:rPr lang="en-US" sz="1400" b="1" dirty="0"/>
              <a:t> .   </a:t>
            </a:r>
            <a:r>
              <a:rPr lang="en-US" sz="1400" dirty="0"/>
              <a:t>scales </a:t>
            </a:r>
            <a:r>
              <a:rPr lang="en-US" sz="1400" dirty="0" smtClean="0"/>
              <a:t>with  </a:t>
            </a:r>
            <a:r>
              <a:rPr lang="en-US" sz="1600" b="1" dirty="0" smtClean="0">
                <a:solidFill>
                  <a:srgbClr val="C00000"/>
                </a:solidFill>
              </a:rPr>
              <a:t>P</a:t>
            </a:r>
            <a:r>
              <a:rPr lang="en-US" sz="1600" b="1" baseline="-25000" dirty="0" smtClean="0">
                <a:solidFill>
                  <a:srgbClr val="C00000"/>
                </a:solidFill>
              </a:rPr>
              <a:t>LASER</a:t>
            </a:r>
            <a:endParaRPr lang="en-US" sz="1600" b="1" baseline="-25000" dirty="0">
              <a:solidFill>
                <a:srgbClr val="C00000"/>
              </a:solidFill>
            </a:endParaRPr>
          </a:p>
          <a:p>
            <a:r>
              <a:rPr lang="en-US" sz="1100" dirty="0" err="1"/>
              <a:t>min_rate</a:t>
            </a:r>
            <a:r>
              <a:rPr lang="en-US" sz="1100" dirty="0"/>
              <a:t> = const., </a:t>
            </a:r>
            <a:r>
              <a:rPr lang="en-US" sz="1100" dirty="0" err="1"/>
              <a:t>th</a:t>
            </a:r>
            <a:r>
              <a:rPr lang="en-US" sz="1100" dirty="0"/>
              <a:t>=20</a:t>
            </a:r>
          </a:p>
          <a:p>
            <a:r>
              <a:rPr lang="en-US" sz="1100" dirty="0"/>
              <a:t>min_rate_250mW = </a:t>
            </a:r>
            <a:r>
              <a:rPr lang="en-US" sz="1100" dirty="0" smtClean="0"/>
              <a:t>25 </a:t>
            </a:r>
            <a:r>
              <a:rPr lang="en-US" sz="1100" dirty="0" err="1"/>
              <a:t>kcps</a:t>
            </a:r>
            <a:endParaRPr lang="en-US" sz="1100" dirty="0"/>
          </a:p>
          <a:p>
            <a:r>
              <a:rPr lang="en-US" sz="1100" dirty="0" err="1"/>
              <a:t>min_rate_XmW</a:t>
            </a:r>
            <a:r>
              <a:rPr lang="en-US" sz="1100" dirty="0"/>
              <a:t> = min_rate_250mW </a:t>
            </a:r>
            <a:r>
              <a:rPr lang="en-US" sz="1100" dirty="0" smtClean="0"/>
              <a:t>*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                             ( P(X </a:t>
            </a:r>
            <a:r>
              <a:rPr lang="en-US" sz="1100" dirty="0" err="1" smtClean="0"/>
              <a:t>mW</a:t>
            </a:r>
            <a:r>
              <a:rPr lang="en-US" sz="1100" dirty="0" smtClean="0"/>
              <a:t>) / P(250 </a:t>
            </a:r>
            <a:r>
              <a:rPr lang="en-US" sz="1100" dirty="0" err="1" smtClean="0"/>
              <a:t>mW</a:t>
            </a:r>
            <a:r>
              <a:rPr lang="en-US" sz="1100" dirty="0" smtClean="0"/>
              <a:t>) )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4262926" y="5105400"/>
            <a:ext cx="457627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Burst Search</a:t>
            </a:r>
          </a:p>
          <a:p>
            <a:r>
              <a:rPr lang="en-US" sz="1400" b="1" dirty="0" smtClean="0"/>
              <a:t>Min. Rate Th. = </a:t>
            </a:r>
            <a:r>
              <a:rPr lang="en-US" sz="1400" b="1" dirty="0" err="1" smtClean="0"/>
              <a:t>const</a:t>
            </a:r>
            <a:r>
              <a:rPr lang="en-US" sz="1400" b="1" dirty="0" smtClean="0"/>
              <a:t> .   </a:t>
            </a:r>
            <a:r>
              <a:rPr lang="en-US" sz="1400" dirty="0" smtClean="0"/>
              <a:t>scales with  </a:t>
            </a:r>
            <a:r>
              <a:rPr lang="en-US" sz="1400" b="1" dirty="0" smtClean="0">
                <a:solidFill>
                  <a:srgbClr val="C00000"/>
                </a:solidFill>
              </a:rPr>
              <a:t>Mean( BG</a:t>
            </a:r>
            <a:r>
              <a:rPr lang="en-US" sz="1400" b="1" baseline="-25000" dirty="0" smtClean="0">
                <a:solidFill>
                  <a:srgbClr val="C00000"/>
                </a:solidFill>
              </a:rPr>
              <a:t>CH </a:t>
            </a:r>
            <a:r>
              <a:rPr lang="en-US" sz="1400" b="1" dirty="0" smtClean="0">
                <a:solidFill>
                  <a:srgbClr val="C00000"/>
                </a:solidFill>
              </a:rPr>
              <a:t>)</a:t>
            </a:r>
            <a:endParaRPr lang="en-US" sz="1400" b="1" dirty="0">
              <a:solidFill>
                <a:srgbClr val="C00000"/>
              </a:solidFill>
            </a:endParaRPr>
          </a:p>
          <a:p>
            <a:r>
              <a:rPr lang="en-US" sz="1100" dirty="0" err="1" smtClean="0"/>
              <a:t>min_rate</a:t>
            </a:r>
            <a:r>
              <a:rPr lang="en-US" sz="1100" dirty="0" smtClean="0"/>
              <a:t> = const., </a:t>
            </a:r>
            <a:r>
              <a:rPr lang="en-US" sz="1100" dirty="0" err="1" smtClean="0"/>
              <a:t>th</a:t>
            </a:r>
            <a:r>
              <a:rPr lang="en-US" sz="1100" dirty="0" smtClean="0"/>
              <a:t>=20</a:t>
            </a:r>
          </a:p>
          <a:p>
            <a:r>
              <a:rPr lang="en-US" sz="1100" dirty="0" smtClean="0"/>
              <a:t>min_rate_250mW = 30 </a:t>
            </a:r>
            <a:r>
              <a:rPr lang="en-US" sz="1100" dirty="0" err="1" smtClean="0"/>
              <a:t>kcps</a:t>
            </a:r>
            <a:endParaRPr lang="en-US" sz="1100" dirty="0" smtClean="0"/>
          </a:p>
          <a:p>
            <a:r>
              <a:rPr lang="en-US" sz="1100" dirty="0" err="1" smtClean="0"/>
              <a:t>min_rate_XmW</a:t>
            </a:r>
            <a:r>
              <a:rPr lang="en-US" sz="1100" dirty="0" smtClean="0"/>
              <a:t> = min_rate_250mW * (</a:t>
            </a:r>
            <a:r>
              <a:rPr lang="en-US" sz="1100" dirty="0" err="1" smtClean="0"/>
              <a:t>bg_X</a:t>
            </a:r>
            <a:r>
              <a:rPr lang="en-US" sz="1100" dirty="0" smtClean="0"/>
              <a:t>/bg_250mW)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086600" y="5638800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C00000"/>
                </a:solidFill>
              </a:rPr>
              <a:t>CH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48400" y="11430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Linear but the rate is too uniform!!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9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95"/>
            <a:ext cx="8229600" cy="1143000"/>
          </a:xfrm>
        </p:spPr>
        <p:txBody>
          <a:bodyPr/>
          <a:lstStyle/>
          <a:p>
            <a:r>
              <a:rPr lang="en-US" dirty="0" smtClean="0"/>
              <a:t>Refine the burst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5181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400" dirty="0" smtClean="0"/>
                  <a:t>We used</a:t>
                </a:r>
              </a:p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en-US" sz="1800" i="1" dirty="0" smtClean="0"/>
                  <a:t>Constant minimum ph. rate threshold for all the CH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400" dirty="0" smtClean="0"/>
                  <a:t>But</a:t>
                </a:r>
              </a:p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en-US" sz="1800" i="1" dirty="0" smtClean="0"/>
                  <a:t>Different spot have different intensity so different photon rate distribution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400" dirty="0" smtClean="0"/>
                  <a:t>Therefore</a:t>
                </a:r>
              </a:p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en-US" sz="1800" i="1" dirty="0" smtClean="0"/>
                  <a:t>We clip different distribution with the same threshold and we take the mean</a:t>
                </a:r>
              </a:p>
              <a:p>
                <a:pPr marL="0" indent="0" algn="ctr">
                  <a:lnSpc>
                    <a:spcPct val="130000"/>
                  </a:lnSpc>
                  <a:buNone/>
                </a:pPr>
                <a:endParaRPr lang="en-US" sz="1800" i="1" dirty="0" smtClean="0"/>
              </a:p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en-US" sz="1800" dirty="0" smtClean="0"/>
                  <a:t>The mean </a:t>
                </a:r>
                <a:r>
                  <a:rPr lang="en-US" sz="1800" i="1" dirty="0" err="1" smtClean="0"/>
                  <a:t>max_rate</a:t>
                </a:r>
                <a:r>
                  <a:rPr lang="en-US" sz="1800" dirty="0" smtClean="0"/>
                  <a:t> </a:t>
                </a:r>
                <a:r>
                  <a:rPr lang="en-US" sz="1800" b="1" dirty="0" smtClean="0"/>
                  <a:t>is not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1800" dirty="0" smtClean="0"/>
                  <a:t> emission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400" b="1" dirty="0" smtClean="0"/>
                  <a:t>Idea</a:t>
                </a:r>
              </a:p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en-US" sz="1800" dirty="0" smtClean="0">
                    <a:solidFill>
                      <a:schemeClr val="tx2"/>
                    </a:solidFill>
                  </a:rPr>
                  <a:t>Selecting only the </a:t>
                </a:r>
                <a:r>
                  <a:rPr lang="en-US" sz="1800" b="1" dirty="0" smtClean="0"/>
                  <a:t>top </a:t>
                </a:r>
                <a:r>
                  <a:rPr lang="en-US" sz="1800" b="1" i="1" dirty="0" smtClean="0"/>
                  <a:t>N</a:t>
                </a:r>
                <a:r>
                  <a:rPr lang="en-US" sz="1800" b="1" dirty="0" smtClean="0"/>
                  <a:t> bursts</a:t>
                </a:r>
                <a:r>
                  <a:rPr lang="en-US" sz="1800" b="1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tx2"/>
                    </a:solidFill>
                  </a:rPr>
                  <a:t>we clip each CH distribution @ “equivalent” points </a:t>
                </a:r>
              </a:p>
              <a:p>
                <a:pPr>
                  <a:lnSpc>
                    <a:spcPct val="130000"/>
                  </a:lnSpc>
                </a:pPr>
                <a:endParaRPr lang="en-US" sz="1800" dirty="0" smtClean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5181600"/>
              </a:xfrm>
              <a:blipFill rotWithShape="1"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495800" y="4343400"/>
            <a:ext cx="0" cy="3048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5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95"/>
            <a:ext cx="8229600" cy="1143000"/>
          </a:xfrm>
        </p:spPr>
        <p:txBody>
          <a:bodyPr/>
          <a:lstStyle/>
          <a:p>
            <a:r>
              <a:rPr lang="en-US" dirty="0" smtClean="0"/>
              <a:t>Truncated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4074364" cy="294986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349749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49749"/>
                <a:ext cx="43018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09800" y="2939919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39919"/>
                <a:ext cx="43550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1200" y="2076769"/>
                <a:ext cx="2036198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076769"/>
                <a:ext cx="2036198" cy="81887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791200" y="2737332"/>
                <a:ext cx="2046842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737332"/>
                <a:ext cx="2046842" cy="8188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1015" y="5535578"/>
                <a:ext cx="894732" cy="663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15" y="5535578"/>
                <a:ext cx="894732" cy="6636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715000" y="17074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 mean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34417" y="1066800"/>
            <a:ext cx="367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Aim: Calculate the ratio of the means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6046" y="1707437"/>
            <a:ext cx="2614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Example: Poisson distribution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277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95"/>
            <a:ext cx="8229600" cy="1143000"/>
          </a:xfrm>
        </p:spPr>
        <p:txBody>
          <a:bodyPr/>
          <a:lstStyle/>
          <a:p>
            <a:r>
              <a:rPr lang="en-US" dirty="0" smtClean="0"/>
              <a:t>Truncated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4074363" cy="294986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349749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49749"/>
                <a:ext cx="43018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09800" y="2939919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39919"/>
                <a:ext cx="43550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1200" y="2076769"/>
                <a:ext cx="2036198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076769"/>
                <a:ext cx="2036198" cy="81887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91200" y="2737332"/>
                <a:ext cx="2099229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737332"/>
                <a:ext cx="2099229" cy="8188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1015" y="5535578"/>
                <a:ext cx="894732" cy="663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15" y="5535578"/>
                <a:ext cx="894732" cy="6636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715000" y="17074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 mean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91200" y="372657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Truncated distribution mean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15130" y="4183773"/>
                <a:ext cx="2107628" cy="691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sub>
                        <m:sup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130" y="4183773"/>
                <a:ext cx="2107628" cy="69140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15130" y="4871192"/>
                <a:ext cx="2118272" cy="691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sub>
                        <m:sup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130" y="4871192"/>
                <a:ext cx="2118272" cy="69140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12954" y="5583918"/>
                <a:ext cx="1378070" cy="663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=5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954" y="5583918"/>
                <a:ext cx="1378070" cy="6636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634417" y="1066800"/>
            <a:ext cx="367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Aim: Calculate the ratio of the means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6046" y="1707437"/>
            <a:ext cx="2614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Example: Poisson distribution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8525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95"/>
            <a:ext cx="8229600" cy="1143000"/>
          </a:xfrm>
        </p:spPr>
        <p:txBody>
          <a:bodyPr/>
          <a:lstStyle/>
          <a:p>
            <a:r>
              <a:rPr lang="en-US" dirty="0" smtClean="0"/>
              <a:t>Truncated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4074363" cy="294986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349749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49749"/>
                <a:ext cx="43018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09800" y="2939919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39919"/>
                <a:ext cx="43550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1200" y="2076769"/>
                <a:ext cx="2036198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076769"/>
                <a:ext cx="2036198" cy="81887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791200" y="2737332"/>
                <a:ext cx="2046842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737332"/>
                <a:ext cx="2046842" cy="8188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1015" y="5535578"/>
                <a:ext cx="894732" cy="663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15" y="5535578"/>
                <a:ext cx="894732" cy="6636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715000" y="17074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 mean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91200" y="372657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Truncated distribution mean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15130" y="4183773"/>
                <a:ext cx="2142766" cy="691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130" y="4183773"/>
                <a:ext cx="2142766" cy="69140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15130" y="4871192"/>
                <a:ext cx="2153410" cy="691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130" y="4871192"/>
                <a:ext cx="2153410" cy="69140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12954" y="5583918"/>
                <a:ext cx="1554400" cy="663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=2.1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954" y="5583918"/>
                <a:ext cx="1554400" cy="6636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634417" y="1066800"/>
            <a:ext cx="367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Aim: Calculate the ratio of the means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536400" y="6199221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(is not exactly 2 because of discretization)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046" y="1707437"/>
            <a:ext cx="2614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Example: Poisson distribution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502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l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229599" cy="3064301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5400000">
            <a:off x="4114800" y="76200"/>
            <a:ext cx="228600" cy="4038600"/>
          </a:xfrm>
          <a:prstGeom prst="leftBrace">
            <a:avLst>
              <a:gd name="adj1" fmla="val 43498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91637" y="1524000"/>
            <a:ext cx="1828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Donor ATTO550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1501914"/>
            <a:ext cx="1251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Acceptor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ATT0647N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609600" y="4572000"/>
            <a:ext cx="80010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 base-pair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Labels: 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ATTO647N (acceptor)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ATT0550 (donor)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NHS Ester C6 linker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Dual HPLC purification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8229600" cy="1143000"/>
          </a:xfrm>
        </p:spPr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5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95"/>
            <a:ext cx="8229600" cy="1143000"/>
          </a:xfrm>
        </p:spPr>
        <p:txBody>
          <a:bodyPr/>
          <a:lstStyle/>
          <a:p>
            <a:r>
              <a:rPr lang="en-US" dirty="0" smtClean="0"/>
              <a:t>Truncated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09" y="2209800"/>
            <a:ext cx="3987144" cy="294986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349749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49749"/>
                <a:ext cx="43018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09800" y="2939919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939919"/>
                <a:ext cx="43550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1200" y="1893332"/>
                <a:ext cx="2036198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893332"/>
                <a:ext cx="2036198" cy="81887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791200" y="2553895"/>
                <a:ext cx="2046842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53895"/>
                <a:ext cx="2046842" cy="8188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1015" y="5637348"/>
                <a:ext cx="894732" cy="663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15" y="5637348"/>
                <a:ext cx="894732" cy="6636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715000" y="15240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 mean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91200" y="354313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Truncated distribution mean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15130" y="4000336"/>
                <a:ext cx="2142766" cy="691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130" y="4000336"/>
                <a:ext cx="2142766" cy="69140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15130" y="4687755"/>
                <a:ext cx="2153410" cy="691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130" y="4687755"/>
                <a:ext cx="2153410" cy="69140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12954" y="5685688"/>
                <a:ext cx="1679434" cy="663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=2.04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954" y="5685688"/>
                <a:ext cx="1679434" cy="6636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634417" y="1066800"/>
            <a:ext cx="367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Aim: Calculate the ratio of the means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6046" y="1707437"/>
            <a:ext cx="2706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Simulation: </a:t>
            </a:r>
            <a:r>
              <a:rPr lang="en-US" sz="1600" i="1" dirty="0" err="1" smtClean="0"/>
              <a:t>Erlang</a:t>
            </a:r>
            <a:r>
              <a:rPr lang="en-US" sz="1600" i="1" dirty="0" smtClean="0"/>
              <a:t> distribution</a:t>
            </a:r>
            <a:endParaRPr lang="en-US" sz="16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469887" y="5461337"/>
            <a:ext cx="2209800" cy="10156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Simulation</a:t>
            </a:r>
          </a:p>
          <a:p>
            <a:r>
              <a:rPr lang="en-US" sz="1400" i="1" dirty="0" smtClean="0"/>
              <a:t>Form each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Draw 3000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Selected the top 1000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574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Thresholding</a:t>
            </a:r>
            <a:r>
              <a:rPr lang="en-US" sz="1600" dirty="0" smtClean="0"/>
              <a:t> is equivalent of truncating the distribution</a:t>
            </a:r>
          </a:p>
          <a:p>
            <a:r>
              <a:rPr lang="en-US" sz="1600" dirty="0" err="1" smtClean="0"/>
              <a:t>Thresholding</a:t>
            </a:r>
            <a:r>
              <a:rPr lang="en-US" sz="1600" dirty="0" smtClean="0"/>
              <a:t> is necessary to separate the background (another distribution)</a:t>
            </a:r>
          </a:p>
          <a:p>
            <a:endParaRPr lang="en-US" sz="1600" dirty="0"/>
          </a:p>
          <a:p>
            <a:r>
              <a:rPr lang="en-US" sz="1600" dirty="0" smtClean="0"/>
              <a:t>Selecting the top </a:t>
            </a:r>
            <a:r>
              <a:rPr lang="en-US" sz="1600" i="1" dirty="0" smtClean="0"/>
              <a:t>N</a:t>
            </a:r>
            <a:r>
              <a:rPr lang="en-US" sz="1600" dirty="0" smtClean="0"/>
              <a:t>  bursts we sample a fixed “fraction” of the distribution</a:t>
            </a:r>
          </a:p>
          <a:p>
            <a:endParaRPr lang="en-US" sz="1600" dirty="0"/>
          </a:p>
          <a:p>
            <a:r>
              <a:rPr lang="en-US" sz="1600" dirty="0" smtClean="0"/>
              <a:t>Applying the concept to the burst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max_rate</a:t>
            </a:r>
            <a:r>
              <a:rPr lang="en-US" sz="1600" dirty="0" smtClean="0"/>
              <a:t> we can sample the </a:t>
            </a:r>
            <a:r>
              <a:rPr lang="en-US" sz="1600" b="1" dirty="0" smtClean="0"/>
              <a:t>emission intensity peak</a:t>
            </a:r>
          </a:p>
          <a:p>
            <a:endParaRPr lang="en-US" sz="1600" b="1" dirty="0" smtClean="0"/>
          </a:p>
          <a:p>
            <a:r>
              <a:rPr lang="en-US" sz="1600" dirty="0" smtClean="0"/>
              <a:t>Once we know the peak we can compute the PSF FWHM using the burst duration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144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In-burst max-rate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828800"/>
            <a:ext cx="4529983" cy="3301729"/>
          </a:xfrm>
        </p:spPr>
      </p:pic>
      <p:sp>
        <p:nvSpPr>
          <p:cNvPr id="5" name="TextBox 4"/>
          <p:cNvSpPr txBox="1"/>
          <p:nvPr/>
        </p:nvSpPr>
        <p:spPr>
          <a:xfrm>
            <a:off x="4533544" y="5298990"/>
            <a:ext cx="4648200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/>
              <a:t>DOES NOT</a:t>
            </a:r>
            <a:r>
              <a:rPr lang="en-US" sz="1600" dirty="0" smtClean="0"/>
              <a:t> depends on the burst-search threshold</a:t>
            </a:r>
          </a:p>
          <a:p>
            <a:pPr>
              <a:lnSpc>
                <a:spcPct val="120000"/>
              </a:lnSpc>
            </a:pPr>
            <a:r>
              <a:rPr lang="en-US" sz="1600" b="1" dirty="0" smtClean="0"/>
              <a:t>DOES</a:t>
            </a:r>
            <a:r>
              <a:rPr lang="en-US" sz="1600" dirty="0" smtClean="0"/>
              <a:t> depends on the spot peak intensity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1000" y="990600"/>
                <a:ext cx="4267200" cy="5630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 smtClean="0"/>
                  <a:t>Rationale</a:t>
                </a:r>
              </a:p>
              <a:p>
                <a:pPr marL="342900" indent="-342900">
                  <a:lnSpc>
                    <a:spcPct val="130000"/>
                  </a:lnSpc>
                  <a:buFont typeface="+mj-lt"/>
                  <a:buAutoNum type="alphaLcPeriod"/>
                </a:pPr>
                <a:r>
                  <a:rPr lang="en-US" sz="1400" dirty="0" smtClean="0"/>
                  <a:t>The </a:t>
                </a:r>
                <a:r>
                  <a:rPr lang="en-US" sz="1400" b="1" dirty="0" smtClean="0"/>
                  <a:t>peak count-rate </a:t>
                </a:r>
                <a:r>
                  <a:rPr lang="en-US" sz="1400" dirty="0" smtClean="0"/>
                  <a:t>in each bursts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1400" dirty="0" smtClean="0"/>
                  <a:t> </a:t>
                </a:r>
                <a:r>
                  <a:rPr lang="en-US" sz="1400" b="1" dirty="0" smtClean="0"/>
                  <a:t>excitation</a:t>
                </a:r>
              </a:p>
              <a:p>
                <a:pPr marL="342900" indent="-342900">
                  <a:lnSpc>
                    <a:spcPct val="130000"/>
                  </a:lnSpc>
                  <a:buFont typeface="+mj-lt"/>
                  <a:buAutoNum type="alphaLcPeriod"/>
                </a:pPr>
                <a:r>
                  <a:rPr lang="en-US" sz="1400" dirty="0" smtClean="0"/>
                  <a:t>Sampling the </a:t>
                </a:r>
                <a:r>
                  <a:rPr lang="en-US" sz="1400" b="1" dirty="0" smtClean="0"/>
                  <a:t>“biggest” </a:t>
                </a:r>
                <a:r>
                  <a:rPr lang="en-US" sz="1400" b="1" i="1" dirty="0" smtClean="0"/>
                  <a:t>N</a:t>
                </a:r>
                <a:r>
                  <a:rPr lang="en-US" sz="1400" b="1" dirty="0" smtClean="0"/>
                  <a:t> bursts</a:t>
                </a:r>
                <a:r>
                  <a:rPr lang="en-US" sz="1400" dirty="0" smtClean="0"/>
                  <a:t>: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1300" dirty="0"/>
                  <a:t>w</a:t>
                </a:r>
                <a:r>
                  <a:rPr lang="en-US" sz="1300" dirty="0" smtClean="0"/>
                  <a:t>e select </a:t>
                </a:r>
                <a:r>
                  <a:rPr lang="en-US" sz="1300" dirty="0"/>
                  <a:t>trajectories that cross the PSF peak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1300" dirty="0"/>
                  <a:t>analogous trajectories in all the CH, irrespective of the PSF intensity</a:t>
                </a:r>
              </a:p>
              <a:p>
                <a:pPr marL="342900" indent="-342900">
                  <a:lnSpc>
                    <a:spcPct val="130000"/>
                  </a:lnSpc>
                  <a:buFont typeface="+mj-lt"/>
                  <a:buAutoNum type="alphaLcPeriod"/>
                </a:pPr>
                <a:r>
                  <a:rPr lang="en-US" sz="1400" b="1" dirty="0" smtClean="0"/>
                  <a:t>Average</a:t>
                </a:r>
                <a:r>
                  <a:rPr lang="en-US" sz="1400" dirty="0" smtClean="0"/>
                  <a:t> across the bursts to smooth the statistical noise</a:t>
                </a:r>
              </a:p>
              <a:p>
                <a:pPr>
                  <a:lnSpc>
                    <a:spcPct val="130000"/>
                  </a:lnSpc>
                </a:pPr>
                <a:endParaRPr lang="en-US" sz="120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 smtClean="0"/>
                  <a:t>Algorithm</a:t>
                </a:r>
              </a:p>
              <a:p>
                <a:pPr marL="342900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1400" dirty="0" smtClean="0"/>
                  <a:t>Burst search with </a:t>
                </a:r>
                <a:r>
                  <a:rPr lang="en-US" sz="1400" i="1" dirty="0" smtClean="0"/>
                  <a:t>Min</a:t>
                </a:r>
                <a:r>
                  <a:rPr lang="en-US" sz="1400" i="1" dirty="0"/>
                  <a:t>. Rate Th. = </a:t>
                </a:r>
                <a:r>
                  <a:rPr lang="en-US" sz="1400" i="1" dirty="0" smtClean="0"/>
                  <a:t>constant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1200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Avoid background influence</a:t>
                </a:r>
              </a:p>
              <a:p>
                <a:pPr marL="342900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1400" dirty="0" smtClean="0"/>
                  <a:t>Select top </a:t>
                </a:r>
                <a:r>
                  <a:rPr lang="en-US" sz="1400" i="1" dirty="0" smtClean="0"/>
                  <a:t>N</a:t>
                </a:r>
                <a:r>
                  <a:rPr lang="en-US" sz="1400" dirty="0" smtClean="0"/>
                  <a:t> bursts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1200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Bursts with highest rate</a:t>
                </a:r>
              </a:p>
              <a:p>
                <a:pPr marL="342900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1400" dirty="0" smtClean="0"/>
                  <a:t>Compute </a:t>
                </a:r>
                <a:r>
                  <a:rPr lang="en-US" sz="1400" i="1" dirty="0" smtClean="0"/>
                  <a:t>mean(</a:t>
                </a:r>
                <a:r>
                  <a:rPr lang="en-US" sz="1400" i="1" dirty="0" err="1" smtClean="0"/>
                  <a:t>max_rate</a:t>
                </a:r>
                <a:r>
                  <a:rPr lang="en-US" sz="1400" i="1" dirty="0" smtClean="0"/>
                  <a:t>)</a:t>
                </a:r>
                <a:r>
                  <a:rPr lang="en-US" sz="1400" dirty="0" smtClean="0"/>
                  <a:t> for each channel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Average the </a:t>
                </a:r>
                <a:r>
                  <a:rPr 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max_rate</a:t>
                </a:r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of each burst</a:t>
                </a:r>
              </a:p>
              <a:p>
                <a:pPr>
                  <a:lnSpc>
                    <a:spcPct val="120000"/>
                  </a:lnSpc>
                </a:pPr>
                <a:endParaRPr lang="en-US" sz="120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 smtClean="0"/>
                  <a:t>Result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600" i="1" dirty="0" smtClean="0"/>
                  <a:t>a measure of the </a:t>
                </a:r>
                <a:r>
                  <a:rPr lang="en-US" sz="1600" b="1" i="1" dirty="0" smtClean="0"/>
                  <a:t>PSF peak intensity</a:t>
                </a:r>
                <a:endParaRPr lang="en-US" sz="1600" b="1" i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90600"/>
                <a:ext cx="4267200" cy="5630772"/>
              </a:xfrm>
              <a:prstGeom prst="rect">
                <a:avLst/>
              </a:prstGeom>
              <a:blipFill rotWithShape="1">
                <a:blip r:embed="rId3"/>
                <a:stretch>
                  <a:fillRect l="-2286" t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27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Per-pixel saturation curve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73342"/>
            <a:ext cx="3001650" cy="33527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90613"/>
            <a:ext cx="4216152" cy="3116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726141"/>
            <a:ext cx="45720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Burst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Min. Rate Th. = </a:t>
            </a:r>
            <a:r>
              <a:rPr lang="en-US" sz="1400" dirty="0" smtClean="0"/>
              <a:t>constant,   </a:t>
            </a:r>
            <a:r>
              <a:rPr lang="en-US" sz="1400" dirty="0"/>
              <a:t>scales </a:t>
            </a:r>
            <a:r>
              <a:rPr lang="en-US" sz="1400" dirty="0" smtClean="0"/>
              <a:t>with  </a:t>
            </a:r>
            <a:r>
              <a:rPr lang="en-US" sz="1600" b="1" dirty="0" smtClean="0">
                <a:solidFill>
                  <a:srgbClr val="C00000"/>
                </a:solidFill>
              </a:rPr>
              <a:t>P</a:t>
            </a:r>
            <a:r>
              <a:rPr lang="en-US" sz="1600" b="1" baseline="-25000" dirty="0" smtClean="0">
                <a:solidFill>
                  <a:srgbClr val="C00000"/>
                </a:solidFill>
              </a:rPr>
              <a:t>LASER</a:t>
            </a:r>
            <a:endParaRPr lang="en-US" sz="1600" b="1" baseline="-25000" dirty="0">
              <a:solidFill>
                <a:srgbClr val="C00000"/>
              </a:solidFill>
            </a:endParaRPr>
          </a:p>
          <a:p>
            <a:pPr lvl="1"/>
            <a:r>
              <a:rPr lang="en-US" sz="1100" dirty="0" err="1"/>
              <a:t>min_rate</a:t>
            </a:r>
            <a:r>
              <a:rPr lang="en-US" sz="1100" dirty="0"/>
              <a:t> = </a:t>
            </a:r>
            <a:r>
              <a:rPr lang="en-US" sz="1100" dirty="0" smtClean="0"/>
              <a:t>const.</a:t>
            </a:r>
          </a:p>
          <a:p>
            <a:pPr lvl="1"/>
            <a:r>
              <a:rPr lang="en-US" sz="1100" dirty="0" smtClean="0"/>
              <a:t>min_rate_250mW </a:t>
            </a:r>
            <a:r>
              <a:rPr lang="en-US" sz="1100" dirty="0"/>
              <a:t>= </a:t>
            </a:r>
            <a:r>
              <a:rPr lang="en-US" sz="1100" dirty="0" smtClean="0"/>
              <a:t>25 </a:t>
            </a:r>
            <a:r>
              <a:rPr lang="en-US" sz="1100" dirty="0" err="1"/>
              <a:t>kcps</a:t>
            </a:r>
            <a:endParaRPr lang="en-US" sz="1100" dirty="0"/>
          </a:p>
          <a:p>
            <a:pPr lvl="1"/>
            <a:r>
              <a:rPr lang="en-US" sz="1100" dirty="0" err="1"/>
              <a:t>min_rate_XmW</a:t>
            </a:r>
            <a:r>
              <a:rPr lang="en-US" sz="1100" dirty="0"/>
              <a:t> = min_rate_250mW * </a:t>
            </a:r>
            <a:r>
              <a:rPr lang="en-US" sz="1100" dirty="0" smtClean="0"/>
              <a:t>( P(X </a:t>
            </a:r>
            <a:r>
              <a:rPr lang="en-US" sz="1100" dirty="0" err="1" smtClean="0"/>
              <a:t>mW</a:t>
            </a:r>
            <a:r>
              <a:rPr lang="en-US" sz="1100" dirty="0" smtClean="0"/>
              <a:t>) / P(250 </a:t>
            </a:r>
            <a:r>
              <a:rPr lang="en-US" sz="1100" dirty="0" err="1" smtClean="0"/>
              <a:t>mW</a:t>
            </a:r>
            <a:r>
              <a:rPr lang="en-US" sz="1100" dirty="0" smtClean="0"/>
              <a:t>)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Select top N bursts (3 bps)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Compute: mean(</a:t>
            </a:r>
            <a:r>
              <a:rPr lang="en-US" sz="1400" dirty="0" err="1" smtClean="0"/>
              <a:t>Max_Rate</a:t>
            </a:r>
            <a:r>
              <a:rPr lang="en-US" sz="1400" dirty="0" smtClean="0"/>
              <a:t>)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6665007" y="2802535"/>
            <a:ext cx="228600" cy="228600"/>
          </a:xfrm>
          <a:prstGeom prst="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82854" y="4238227"/>
            <a:ext cx="228600" cy="228600"/>
          </a:xfrm>
          <a:prstGeom prst="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648201" y="2315669"/>
            <a:ext cx="1981199" cy="48686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419600" y="3276600"/>
            <a:ext cx="2939809" cy="95630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0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Per-pixel saturation curve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90613"/>
            <a:ext cx="4216152" cy="3116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726458"/>
            <a:ext cx="45720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Burst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Min. Rate Th. = </a:t>
            </a:r>
            <a:r>
              <a:rPr lang="en-US" sz="1400" dirty="0" smtClean="0"/>
              <a:t>constant,   </a:t>
            </a:r>
            <a:r>
              <a:rPr lang="en-US" sz="1400" dirty="0"/>
              <a:t>scales </a:t>
            </a:r>
            <a:r>
              <a:rPr lang="en-US" sz="1400" dirty="0" smtClean="0"/>
              <a:t>with  </a:t>
            </a:r>
            <a:r>
              <a:rPr lang="en-US" sz="1600" b="1" dirty="0" smtClean="0">
                <a:solidFill>
                  <a:srgbClr val="C00000"/>
                </a:solidFill>
              </a:rPr>
              <a:t>P</a:t>
            </a:r>
            <a:r>
              <a:rPr lang="en-US" sz="1600" b="1" baseline="-25000" dirty="0" smtClean="0">
                <a:solidFill>
                  <a:srgbClr val="C00000"/>
                </a:solidFill>
              </a:rPr>
              <a:t>LASER</a:t>
            </a:r>
            <a:endParaRPr lang="en-US" sz="1600" b="1" baseline="-25000" dirty="0">
              <a:solidFill>
                <a:srgbClr val="C00000"/>
              </a:solidFill>
            </a:endParaRPr>
          </a:p>
          <a:p>
            <a:pPr lvl="1"/>
            <a:r>
              <a:rPr lang="en-US" sz="1100" dirty="0" err="1"/>
              <a:t>min_rate</a:t>
            </a:r>
            <a:r>
              <a:rPr lang="en-US" sz="1100" dirty="0"/>
              <a:t> = </a:t>
            </a:r>
            <a:r>
              <a:rPr lang="en-US" sz="1100" dirty="0" smtClean="0"/>
              <a:t>const.</a:t>
            </a:r>
          </a:p>
          <a:p>
            <a:pPr lvl="1"/>
            <a:r>
              <a:rPr lang="en-US" sz="1100" dirty="0" smtClean="0"/>
              <a:t>min_rate_250mW </a:t>
            </a:r>
            <a:r>
              <a:rPr lang="en-US" sz="1100" dirty="0"/>
              <a:t>= </a:t>
            </a:r>
            <a:r>
              <a:rPr lang="en-US" sz="1100" dirty="0" smtClean="0"/>
              <a:t>25 </a:t>
            </a:r>
            <a:r>
              <a:rPr lang="en-US" sz="1100" dirty="0" err="1"/>
              <a:t>kcps</a:t>
            </a:r>
            <a:endParaRPr lang="en-US" sz="1100" dirty="0"/>
          </a:p>
          <a:p>
            <a:pPr lvl="1"/>
            <a:r>
              <a:rPr lang="en-US" sz="1100" dirty="0" err="1"/>
              <a:t>min_rate_XmW</a:t>
            </a:r>
            <a:r>
              <a:rPr lang="en-US" sz="1100" dirty="0"/>
              <a:t> = min_rate_250mW * </a:t>
            </a:r>
            <a:r>
              <a:rPr lang="en-US" sz="1100" dirty="0" smtClean="0"/>
              <a:t>( P(X </a:t>
            </a:r>
            <a:r>
              <a:rPr lang="en-US" sz="1100" dirty="0" err="1" smtClean="0"/>
              <a:t>mW</a:t>
            </a:r>
            <a:r>
              <a:rPr lang="en-US" sz="1100" dirty="0" smtClean="0"/>
              <a:t>) / P(250 </a:t>
            </a:r>
            <a:r>
              <a:rPr lang="en-US" sz="1100" dirty="0" err="1" smtClean="0"/>
              <a:t>mW</a:t>
            </a:r>
            <a:r>
              <a:rPr lang="en-US" sz="1100" dirty="0" smtClean="0"/>
              <a:t>)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Select top N bursts (3 bps)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Compute: mean(</a:t>
            </a:r>
            <a:r>
              <a:rPr lang="en-US" sz="1400" dirty="0" err="1" smtClean="0"/>
              <a:t>Max_Rate</a:t>
            </a:r>
            <a:r>
              <a:rPr lang="en-US" sz="1400" dirty="0" smtClean="0"/>
              <a:t>)</a:t>
            </a:r>
            <a:endParaRPr lang="en-US" sz="11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47778" y="1013956"/>
            <a:ext cx="3154135" cy="4687033"/>
            <a:chOff x="828554" y="1676400"/>
            <a:chExt cx="3154135" cy="4687033"/>
          </a:xfrm>
        </p:grpSpPr>
        <p:graphicFrame>
          <p:nvGraphicFramePr>
            <p:cNvPr id="13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49565678"/>
                </p:ext>
              </p:extLst>
            </p:nvPr>
          </p:nvGraphicFramePr>
          <p:xfrm>
            <a:off x="828554" y="1676400"/>
            <a:ext cx="1381246" cy="4687033"/>
          </p:xfrm>
          <a:graphic>
            <a:graphicData uri="http://schemas.openxmlformats.org/drawingml/2006/table">
              <a:tbl>
                <a:tblPr/>
                <a:tblGrid>
                  <a:gridCol w="101086"/>
                  <a:gridCol w="320040"/>
                  <a:gridCol w="320040"/>
                  <a:gridCol w="320040"/>
                  <a:gridCol w="320040"/>
                </a:tblGrid>
                <a:tr h="345831">
                  <a:tc>
                    <a:txBody>
                      <a:bodyPr/>
                      <a:lstStyle/>
                      <a:p>
                        <a:pPr algn="ctr" fontAlgn="ctr"/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0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2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3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0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23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25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26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21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2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19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29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3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17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31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4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15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33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5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13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6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11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7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9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10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39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8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41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9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43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10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3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11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1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4" name="Right Brace 13"/>
            <p:cNvSpPr/>
            <p:nvPr/>
          </p:nvSpPr>
          <p:spPr>
            <a:xfrm>
              <a:off x="2362200" y="2057400"/>
              <a:ext cx="152400" cy="1295400"/>
            </a:xfrm>
            <a:prstGeom prst="rightBrace">
              <a:avLst>
                <a:gd name="adj1" fmla="val 5599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2362200" y="3429000"/>
              <a:ext cx="152400" cy="1295400"/>
            </a:xfrm>
            <a:prstGeom prst="rightBrace">
              <a:avLst>
                <a:gd name="adj1" fmla="val 5599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2362200" y="4805229"/>
              <a:ext cx="152400" cy="1295400"/>
            </a:xfrm>
            <a:prstGeom prst="rightBrace">
              <a:avLst>
                <a:gd name="adj1" fmla="val 5599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29433" y="2520434"/>
              <a:ext cx="1353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Upper section</a:t>
              </a:r>
              <a:endParaRPr 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81154" y="3892034"/>
              <a:ext cx="12422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Center section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8928" y="5268263"/>
              <a:ext cx="1200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Lower section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50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9" y="3903648"/>
            <a:ext cx="3696100" cy="273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9" y="1084248"/>
            <a:ext cx="3696100" cy="2732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084248"/>
            <a:ext cx="3696100" cy="2732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903648"/>
            <a:ext cx="3696099" cy="273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352800" y="1008048"/>
            <a:ext cx="6858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990600"/>
            <a:ext cx="685800" cy="381000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52800" y="3816376"/>
            <a:ext cx="685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62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Saturation curve – pixels groups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33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PSF characterization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 smtClean="0"/>
                  <a:t>We can estimate the PSF peak intensity 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1800" dirty="0" smtClean="0"/>
                  <a:t>(mean of top </a:t>
                </a:r>
                <a:r>
                  <a:rPr lang="en-US" sz="1800" i="1" dirty="0" smtClean="0"/>
                  <a:t>N</a:t>
                </a:r>
                <a:r>
                  <a:rPr lang="en-US" sz="1800" dirty="0" smtClean="0"/>
                  <a:t> </a:t>
                </a:r>
                <a:r>
                  <a:rPr lang="en-US" sz="1800" i="1" dirty="0" err="1" smtClean="0"/>
                  <a:t>max_rate</a:t>
                </a:r>
                <a:r>
                  <a:rPr lang="en-US" sz="1800" dirty="0" smtClean="0"/>
                  <a:t>)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 smtClean="0"/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 smtClean="0"/>
                  <a:t>We can set a burst-search threshold @ 50% of peak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 smtClean="0"/>
                  <a:t>The burst duration becomes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2400" dirty="0" smtClean="0"/>
                  <a:t> to the PSF FWHM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4495800" y="2667000"/>
            <a:ext cx="0" cy="3048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495800" y="3733800"/>
            <a:ext cx="0" cy="3048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335"/>
            <a:ext cx="8229600" cy="1143000"/>
          </a:xfrm>
        </p:spPr>
        <p:txBody>
          <a:bodyPr/>
          <a:lstStyle/>
          <a:p>
            <a:r>
              <a:rPr lang="en-US" dirty="0" smtClean="0"/>
              <a:t>48-pixel Manta Layout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975275" y="1524000"/>
            <a:ext cx="3730325" cy="4495803"/>
            <a:chOff x="609600" y="1676400"/>
            <a:chExt cx="3730325" cy="4495803"/>
          </a:xfrm>
        </p:grpSpPr>
        <p:graphicFrame>
          <p:nvGraphicFramePr>
            <p:cNvPr id="9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4609890"/>
                </p:ext>
              </p:extLst>
            </p:nvPr>
          </p:nvGraphicFramePr>
          <p:xfrm>
            <a:off x="609600" y="1676400"/>
            <a:ext cx="1600200" cy="4495803"/>
          </p:xfrm>
          <a:graphic>
            <a:graphicData uri="http://schemas.openxmlformats.org/drawingml/2006/table">
              <a:tbl>
                <a:tblPr/>
                <a:tblGrid>
                  <a:gridCol w="320040"/>
                  <a:gridCol w="320040"/>
                  <a:gridCol w="320040"/>
                  <a:gridCol w="320040"/>
                  <a:gridCol w="320040"/>
                </a:tblGrid>
                <a:tr h="345831">
                  <a:tc>
                    <a:txBody>
                      <a:bodyPr/>
                      <a:lstStyle/>
                      <a:p>
                        <a:pPr algn="ctr" fontAlgn="ctr"/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0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2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3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0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23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25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26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21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2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19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29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3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17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31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4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15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33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5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13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6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11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12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7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9</a:t>
                        </a:r>
                      </a:p>
                    </a:txBody>
                    <a:tcPr marL="37843" marR="37843" marT="37843" marB="37843" anchor="ctr">
                      <a:lnL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10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39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40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8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41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9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43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10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3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45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46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  <a:tr h="345831"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200" b="1" dirty="0">
                            <a:effectLst/>
                          </a:rPr>
                          <a:t>11</a:t>
                        </a:r>
                        <a:endParaRPr lang="en-US" sz="1200" dirty="0">
                          <a:effectLst/>
                        </a:endParaRPr>
                      </a:p>
                    </a:txBody>
                    <a:tcPr marL="37843" marR="37843" marT="37843" marB="37843" anchor="ctr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1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>
                            <a:solidFill>
                              <a:schemeClr val="bg1"/>
                            </a:solidFill>
                            <a:effectLst/>
                          </a:rPr>
                          <a:t>2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47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ctr"/>
                        <a:r>
                          <a:rPr lang="en-US" sz="1000" b="1" dirty="0">
                            <a:solidFill>
                              <a:schemeClr val="bg1"/>
                            </a:solidFill>
                            <a:effectLst/>
                          </a:rPr>
                          <a:t>48</a:t>
                        </a:r>
                      </a:p>
                    </a:txBody>
                    <a:tcPr marL="37843" marR="37843" marT="37843" marB="37843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571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" name="Right Brace 9"/>
            <p:cNvSpPr/>
            <p:nvPr/>
          </p:nvSpPr>
          <p:spPr>
            <a:xfrm>
              <a:off x="2362200" y="2057400"/>
              <a:ext cx="152400" cy="1295400"/>
            </a:xfrm>
            <a:prstGeom prst="rightBrace">
              <a:avLst>
                <a:gd name="adj1" fmla="val 5599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2362200" y="3429000"/>
              <a:ext cx="152400" cy="1295400"/>
            </a:xfrm>
            <a:prstGeom prst="rightBrace">
              <a:avLst>
                <a:gd name="adj1" fmla="val 5599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/>
            <p:cNvSpPr/>
            <p:nvPr/>
          </p:nvSpPr>
          <p:spPr>
            <a:xfrm>
              <a:off x="2362200" y="4805229"/>
              <a:ext cx="152400" cy="1295400"/>
            </a:xfrm>
            <a:prstGeom prst="rightBrace">
              <a:avLst>
                <a:gd name="adj1" fmla="val 5599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39193" y="2520434"/>
              <a:ext cx="150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Upper section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90914" y="3892034"/>
              <a:ext cx="1542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Center section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18688" y="5268263"/>
              <a:ext cx="1491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Lower section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123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Max rate distribution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54666"/>
            <a:ext cx="7071927" cy="5758267"/>
          </a:xfrm>
        </p:spPr>
      </p:pic>
    </p:spTree>
    <p:extLst>
      <p:ext uri="{BB962C8B-B14F-4D97-AF65-F5344CB8AC3E}">
        <p14:creationId xmlns:p14="http://schemas.microsoft.com/office/powerpoint/2010/main" val="293637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Max rate distribution: top 800 bursts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8200"/>
            <a:ext cx="7071926" cy="5791199"/>
          </a:xfrm>
        </p:spPr>
      </p:pic>
    </p:spTree>
    <p:extLst>
      <p:ext uri="{BB962C8B-B14F-4D97-AF65-F5344CB8AC3E}">
        <p14:creationId xmlns:p14="http://schemas.microsoft.com/office/powerpoint/2010/main" val="380499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l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229599" cy="3064301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5400000">
            <a:off x="4114800" y="76200"/>
            <a:ext cx="228600" cy="4038600"/>
          </a:xfrm>
          <a:prstGeom prst="leftBrace">
            <a:avLst>
              <a:gd name="adj1" fmla="val 43498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91637" y="1524000"/>
            <a:ext cx="1828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Donor ATTO550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1501914"/>
            <a:ext cx="1251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Acceptor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ATT0647N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4027827"/>
            <a:ext cx="466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1 Sample     -&gt;     17 </a:t>
            </a:r>
            <a:r>
              <a:rPr lang="en-US" sz="2400" i="1" dirty="0" err="1" smtClean="0">
                <a:solidFill>
                  <a:schemeClr val="bg1"/>
                </a:solidFill>
              </a:rPr>
              <a:t>bp</a:t>
            </a:r>
            <a:r>
              <a:rPr lang="en-US" sz="2400" i="1" dirty="0" smtClean="0">
                <a:solidFill>
                  <a:schemeClr val="bg1"/>
                </a:solidFill>
              </a:rPr>
              <a:t> D-A  distance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609600" y="4572000"/>
            <a:ext cx="80010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 base-pair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Labels: 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ATTO647N (acceptor)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ATT0550 (donor)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NHS Ester C6 linker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Dual HPLC purification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loud 5"/>
          <p:cNvSpPr/>
          <p:nvPr/>
        </p:nvSpPr>
        <p:spPr>
          <a:xfrm>
            <a:off x="2057400" y="2209800"/>
            <a:ext cx="809331" cy="838200"/>
          </a:xfrm>
          <a:prstGeom prst="cloud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12"/>
          <p:cNvSpPr/>
          <p:nvPr/>
        </p:nvSpPr>
        <p:spPr>
          <a:xfrm>
            <a:off x="2986971" y="2917566"/>
            <a:ext cx="809331" cy="838200"/>
          </a:xfrm>
          <a:prstGeom prst="cloud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/>
          <p:cNvSpPr/>
          <p:nvPr/>
        </p:nvSpPr>
        <p:spPr>
          <a:xfrm>
            <a:off x="4795396" y="2781300"/>
            <a:ext cx="809331" cy="838200"/>
          </a:xfrm>
          <a:prstGeom prst="cloud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/>
          <p:cNvSpPr/>
          <p:nvPr/>
        </p:nvSpPr>
        <p:spPr>
          <a:xfrm>
            <a:off x="5604727" y="2209800"/>
            <a:ext cx="809331" cy="838200"/>
          </a:xfrm>
          <a:prstGeom prst="cloud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953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Number of bursts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05000"/>
            <a:ext cx="3001650" cy="33527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2397"/>
            <a:ext cx="4529983" cy="3251735"/>
          </a:xfrm>
        </p:spPr>
      </p:pic>
      <p:sp>
        <p:nvSpPr>
          <p:cNvPr id="3" name="TextBox 2"/>
          <p:cNvSpPr txBox="1"/>
          <p:nvPr/>
        </p:nvSpPr>
        <p:spPr>
          <a:xfrm>
            <a:off x="1600200" y="5715000"/>
            <a:ext cx="657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i="1" dirty="0" smtClean="0"/>
              <a:t>The # bursts becomes independent from the spot intensity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247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PSF Peak intensity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05000"/>
            <a:ext cx="3001650" cy="33527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8" y="2057400"/>
            <a:ext cx="4520487" cy="3301729"/>
          </a:xfrm>
        </p:spPr>
      </p:pic>
    </p:spTree>
    <p:extLst>
      <p:ext uri="{BB962C8B-B14F-4D97-AF65-F5344CB8AC3E}">
        <p14:creationId xmlns:p14="http://schemas.microsoft.com/office/powerpoint/2010/main" val="30867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6474" y="-84056"/>
            <a:ext cx="6324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PSF width</a:t>
            </a:r>
            <a:endParaRPr lang="en-US" sz="3600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05" y="382493"/>
            <a:ext cx="2228577" cy="3077855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731" y="3582893"/>
            <a:ext cx="2581926" cy="30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4" y="1059656"/>
            <a:ext cx="3962311" cy="28651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61" y="3909626"/>
            <a:ext cx="3855739" cy="2795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0200" y="4994072"/>
                <a:ext cx="37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994072"/>
                <a:ext cx="37785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00400" y="5451272"/>
                <a:ext cx="37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451272"/>
                <a:ext cx="37785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43556" y="606087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56" y="6060872"/>
                <a:ext cx="47263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53014" y="6058023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14" y="6058023"/>
                <a:ext cx="47795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1464892" y="6069418"/>
            <a:ext cx="623455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134362" y="6069418"/>
            <a:ext cx="515252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07814" y="6137072"/>
                <a:ext cx="10293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814" y="6137072"/>
                <a:ext cx="1029321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6262405" y="4038600"/>
            <a:ext cx="4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193207" y="762000"/>
            <a:ext cx="443195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06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6474" y="-84056"/>
            <a:ext cx="6324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PSF width</a:t>
            </a:r>
            <a:endParaRPr lang="en-US" sz="3600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05" y="382493"/>
            <a:ext cx="2228577" cy="3077855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731" y="3582893"/>
            <a:ext cx="2581926" cy="30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4" y="1059656"/>
            <a:ext cx="3962311" cy="28651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61" y="3909626"/>
            <a:ext cx="3855739" cy="2795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40304" y="4862830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304" y="4862830"/>
                <a:ext cx="47263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50415" y="4724400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15" y="4724400"/>
                <a:ext cx="477951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07814" y="6137072"/>
                <a:ext cx="10293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814" y="6137072"/>
                <a:ext cx="102932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6262405" y="4038600"/>
            <a:ext cx="4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193207" y="762000"/>
            <a:ext cx="443195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143000" y="5232162"/>
            <a:ext cx="31242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12272" y="5232162"/>
            <a:ext cx="3208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34161" y="5232162"/>
            <a:ext cx="1104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855288" y="4223663"/>
            <a:ext cx="15701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anticorrelation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417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Burst size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399417"/>
            <a:ext cx="3001650" cy="329716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1" y="1524000"/>
            <a:ext cx="4464621" cy="3301729"/>
          </a:xfrm>
        </p:spPr>
      </p:pic>
      <p:sp>
        <p:nvSpPr>
          <p:cNvPr id="3" name="TextBox 2"/>
          <p:cNvSpPr txBox="1"/>
          <p:nvPr/>
        </p:nvSpPr>
        <p:spPr>
          <a:xfrm>
            <a:off x="1117879" y="5181600"/>
            <a:ext cx="7046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smtClean="0"/>
              <a:t>Open question </a:t>
            </a:r>
          </a:p>
          <a:p>
            <a:pPr algn="ctr">
              <a:lnSpc>
                <a:spcPct val="120000"/>
              </a:lnSpc>
            </a:pPr>
            <a:r>
              <a:rPr lang="en-US" sz="2000" i="1" dirty="0" smtClean="0"/>
              <a:t>Why is the burst size so constant?</a:t>
            </a:r>
            <a:endParaRPr lang="en-US" sz="2000" i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723070" y="1828800"/>
            <a:ext cx="4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6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3600"/>
            <a:ext cx="8229600" cy="1143000"/>
          </a:xfrm>
        </p:spPr>
        <p:txBody>
          <a:bodyPr/>
          <a:lstStyle/>
          <a:p>
            <a:r>
              <a:rPr lang="en-US" i="1" dirty="0" smtClean="0"/>
              <a:t>Thank you!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181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66" y="31335"/>
            <a:ext cx="8229600" cy="6544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Burst searches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07" y="914400"/>
            <a:ext cx="144757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08" y="3810000"/>
            <a:ext cx="1447569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78" y="944310"/>
            <a:ext cx="1582934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51" y="3808576"/>
            <a:ext cx="1640948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57" y="944310"/>
            <a:ext cx="1587296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77" y="3824201"/>
            <a:ext cx="1447569" cy="27404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56" y="927931"/>
            <a:ext cx="1527684" cy="2743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7211147" y="3824201"/>
            <a:ext cx="1527684" cy="2743200"/>
          </a:xfrm>
          <a:prstGeom prst="rect">
            <a:avLst/>
          </a:prstGeom>
        </p:spPr>
      </p:pic>
      <p:sp>
        <p:nvSpPr>
          <p:cNvPr id="20" name="Right Brace 19"/>
          <p:cNvSpPr/>
          <p:nvPr/>
        </p:nvSpPr>
        <p:spPr>
          <a:xfrm flipH="1">
            <a:off x="1432408" y="1066800"/>
            <a:ext cx="152400" cy="2438400"/>
          </a:xfrm>
          <a:prstGeom prst="rightBrace">
            <a:avLst>
              <a:gd name="adj1" fmla="val 4384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 flipH="1">
            <a:off x="1432408" y="3960976"/>
            <a:ext cx="152400" cy="2438400"/>
          </a:xfrm>
          <a:prstGeom prst="rightBrace">
            <a:avLst>
              <a:gd name="adj1" fmla="val 4384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25476" y="1761912"/>
                <a:ext cx="128000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Burst Search</a:t>
                </a:r>
              </a:p>
              <a:p>
                <a:r>
                  <a:rPr lang="en-US" sz="1400" b="1" dirty="0" err="1">
                    <a:ea typeface="Cambria Math"/>
                  </a:rPr>
                  <a:t>T</a:t>
                </a:r>
                <a:r>
                  <a:rPr lang="en-US" sz="1400" b="1" dirty="0" err="1" smtClean="0">
                    <a:ea typeface="Cambria Math"/>
                  </a:rPr>
                  <a:t>h</a:t>
                </a:r>
                <a:r>
                  <a:rPr lang="en-US" sz="1400" b="1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1400" b="1" dirty="0" smtClean="0"/>
                  <a:t> BG</a:t>
                </a:r>
              </a:p>
              <a:p>
                <a:endParaRPr lang="en-US" sz="1400" b="1" dirty="0" smtClean="0"/>
              </a:p>
              <a:p>
                <a:r>
                  <a:rPr lang="en-US" sz="1200" dirty="0" smtClean="0"/>
                  <a:t>F=6</a:t>
                </a:r>
              </a:p>
              <a:p>
                <a:r>
                  <a:rPr lang="en-US" sz="1200" dirty="0" smtClean="0"/>
                  <a:t>Size </a:t>
                </a:r>
                <a:r>
                  <a:rPr lang="en-US" sz="1200" dirty="0" err="1" smtClean="0"/>
                  <a:t>Th</a:t>
                </a:r>
                <a:r>
                  <a:rPr lang="en-US" sz="1200" dirty="0" smtClean="0"/>
                  <a:t>=20</a:t>
                </a:r>
                <a:endParaRPr lang="en-US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76" y="1761912"/>
                <a:ext cx="1280008" cy="1107996"/>
              </a:xfrm>
              <a:prstGeom prst="rect">
                <a:avLst/>
              </a:prstGeom>
              <a:blipFill rotWithShape="1">
                <a:blip r:embed="rId9"/>
                <a:stretch>
                  <a:fillRect l="-1429" t="-549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206960" y="4114800"/>
            <a:ext cx="1317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Burst Search</a:t>
            </a:r>
          </a:p>
          <a:p>
            <a:r>
              <a:rPr lang="en-US" sz="1400" b="1" dirty="0" err="1" smtClean="0"/>
              <a:t>Th</a:t>
            </a:r>
            <a:r>
              <a:rPr lang="en-US" sz="1400" b="1" dirty="0" smtClean="0"/>
              <a:t> fixed</a:t>
            </a:r>
          </a:p>
          <a:p>
            <a:endParaRPr lang="en-US" sz="1400" b="1" dirty="0" smtClean="0"/>
          </a:p>
          <a:p>
            <a:r>
              <a:rPr lang="en-US" sz="1200" dirty="0" smtClean="0"/>
              <a:t>Min rate @ 250mW = 25kcps</a:t>
            </a:r>
          </a:p>
          <a:p>
            <a:endParaRPr lang="en-US" sz="1200" dirty="0"/>
          </a:p>
          <a:p>
            <a:r>
              <a:rPr lang="en-US" sz="1200" dirty="0" smtClean="0"/>
              <a:t>Min rate scales with laser power</a:t>
            </a:r>
          </a:p>
          <a:p>
            <a:endParaRPr lang="en-US" sz="1200" dirty="0" smtClean="0"/>
          </a:p>
          <a:p>
            <a:r>
              <a:rPr lang="en-US" sz="1200" dirty="0" smtClean="0"/>
              <a:t>Size </a:t>
            </a:r>
            <a:r>
              <a:rPr lang="en-US" sz="1200" dirty="0" err="1" smtClean="0"/>
              <a:t>Th</a:t>
            </a:r>
            <a:r>
              <a:rPr lang="en-US" sz="1200" dirty="0" smtClean="0"/>
              <a:t>=20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9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46"/>
            <a:ext cx="8229600" cy="1143000"/>
          </a:xfrm>
        </p:spPr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23646"/>
            <a:ext cx="7467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strike="sngStrike" dirty="0" smtClean="0">
                <a:latin typeface="Consolas" panose="020B0609020204030204" pitchFamily="49" charset="0"/>
                <a:cs typeface="Consolas" panose="020B0609020204030204" pitchFamily="49" charset="0"/>
              </a:rPr>
              <a:t>['/Data/Antonio/data/manta/2014-04-11\\17d_120p_0', </a:t>
            </a:r>
          </a:p>
          <a:p>
            <a:pPr marL="0" indent="0">
              <a:buNone/>
            </a:pPr>
            <a:r>
              <a:rPr lang="en-US" sz="1100" strike="sngStrike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'/Data/Antonio/data/manta/2014-04-11\\17d_200p_1', </a:t>
            </a:r>
          </a:p>
          <a:p>
            <a:pPr marL="0" indent="0">
              <a:buNone/>
            </a:pPr>
            <a:r>
              <a:rPr lang="en-US" sz="1100" strike="sngStrike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'/Data/Antonio/data/manta/2014-04-11\\17d_200p_2_2', </a:t>
            </a:r>
          </a:p>
          <a:p>
            <a:pPr marL="0" indent="0">
              <a:buNone/>
            </a:pPr>
            <a:r>
              <a:rPr lang="en-US" sz="1100" strike="sngStrike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'/Data/Antonio/data/manta/2014-04-11\\17d_200p_2_3', </a:t>
            </a:r>
          </a:p>
          <a:p>
            <a:pPr marL="0" indent="0">
              <a:buNone/>
            </a:pPr>
            <a:r>
              <a:rPr lang="en-US" sz="1100" strike="sngStrike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'/Data/Antonio/data/manta/2014-04-11\\17d_200p_2_4',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'/Data/Antonio/data/manta/2014-04-11\\17d_200p_2_400mW_reall_4',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'/Data/Antonio/data/manta/2014-04-11\\17d_200p_2_500mW_reall_nosteer_5',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'/Data/Antonio/data/manta/2014-04-11\\17d_200p_2_500mW_reall_steer_6',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'/Data/Antonio/data/manta/2014-04-11\\17d_200p_2_750mW_reall_steer_7',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'/Data/Antonio/data/manta/2014-04-11\\17d_200p_2_1000mW_reall_steer_8',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'/Data/Antonio/data/manta/2014-04-11\\17d_200p_2_250mW_reall_steer_9',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'/Data/Antonio/data/manta/2014-04-11\\17d_200p_2_400mW_reall_steer_10',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'/Data/Antonio/data/manta/2014-04-11\\17d_200p_2_600mW_reall_steer_11', 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'/Data/Antonio/data/manta/2014-04-11\\17d_200p_2_500mW_reall_steer_12',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'/Data/Antonio/data/manta/2014-04-11\\17d_200p_2_750mW_reall_steer_13', </a:t>
            </a:r>
          </a:p>
          <a:p>
            <a:pPr marL="0" indent="0">
              <a:buNone/>
            </a:pPr>
            <a:r>
              <a:rPr lang="en-US" sz="1100" strike="sngStrike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'/Data/Antonio/data/manta/2014-04-11\\17d_200p_2_1000mW_reall_steer_14',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'/Data/Antonio/data/manta/2014-04-11\\17d_200p_2_1000mW_reall_steer_15',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'/Data/Antonio/data/manta/2014-04-11\\17d_200p_2_250mW_reall_steer_16',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'/Data/Antonio/data/manta/2014-04-11\\17d_200p_2_400mW_reall_steer_17',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'/Data/Antonio/data/manta/2014-04-11\\17d_200p_2_600mW_reall_steer_18', </a:t>
            </a:r>
          </a:p>
          <a:p>
            <a:pPr marL="0" indent="0">
              <a:buNone/>
            </a:pP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'/Data/Antonio/data/manta/2014-04-11\\17d_200p_2_500mW_reall_steer_19', </a:t>
            </a:r>
          </a:p>
          <a:p>
            <a:pPr marL="0" indent="0">
              <a:buNone/>
            </a:pPr>
            <a:r>
              <a:rPr lang="en-US" sz="11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'/Data/Antonio/data/manta/2014-04-11\\17d_200p_2_600mW_reall_steer_20'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019800" y="3359238"/>
            <a:ext cx="4953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0" y="3174572"/>
            <a:ext cx="2247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 steering pattern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912199" y="6399312"/>
            <a:ext cx="4953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1798" y="6214646"/>
            <a:ext cx="2355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Representative (</a:t>
            </a:r>
            <a:r>
              <a:rPr lang="en-US" sz="1600" b="1" dirty="0" smtClean="0"/>
              <a:t>600mW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grpSp>
        <p:nvGrpSpPr>
          <p:cNvPr id="6" name="Group 5"/>
          <p:cNvGrpSpPr/>
          <p:nvPr/>
        </p:nvGrpSpPr>
        <p:grpSpPr>
          <a:xfrm>
            <a:off x="4667460" y="1095270"/>
            <a:ext cx="4191001" cy="1661993"/>
            <a:chOff x="4343400" y="533400"/>
            <a:chExt cx="4191001" cy="16619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400" y="533400"/>
              <a:ext cx="2457450" cy="163184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881237" y="533400"/>
              <a:ext cx="1653164" cy="166199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Laser powers: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250 </a:t>
              </a:r>
              <a:r>
                <a:rPr lang="en-US" sz="1400" dirty="0" err="1" smtClean="0"/>
                <a:t>mW</a:t>
              </a:r>
              <a:endParaRPr lang="en-US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400 </a:t>
              </a:r>
              <a:r>
                <a:rPr lang="en-US" sz="1400" dirty="0" err="1" smtClean="0"/>
                <a:t>mW</a:t>
              </a:r>
              <a:endParaRPr lang="en-US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500 </a:t>
              </a:r>
              <a:r>
                <a:rPr lang="en-US" sz="1400" dirty="0" err="1" smtClean="0"/>
                <a:t>mW</a:t>
              </a:r>
              <a:endParaRPr lang="en-US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600 </a:t>
              </a:r>
              <a:r>
                <a:rPr lang="en-US" sz="1400" dirty="0" err="1" smtClean="0"/>
                <a:t>mW</a:t>
              </a:r>
              <a:endParaRPr lang="en-US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750 </a:t>
              </a:r>
              <a:r>
                <a:rPr lang="en-US" sz="1400" dirty="0" err="1" smtClean="0"/>
                <a:t>mW</a:t>
              </a:r>
              <a:endParaRPr lang="en-US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1000 </a:t>
              </a:r>
              <a:r>
                <a:rPr lang="en-US" sz="1400" dirty="0" err="1" smtClean="0"/>
                <a:t>mW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92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36"/>
            <a:ext cx="8229600" cy="172899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Light modulation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tx2"/>
                </a:solidFill>
              </a:rPr>
              <a:t>… to 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steer</a:t>
            </a:r>
            <a:r>
              <a:rPr lang="en-US" sz="2000" i="1" dirty="0" smtClean="0">
                <a:solidFill>
                  <a:schemeClr val="tx2"/>
                </a:solidFill>
              </a:rPr>
              <a:t> on 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not to steer</a:t>
            </a:r>
            <a:r>
              <a:rPr lang="en-US" sz="2000" b="1" i="1" dirty="0" smtClean="0">
                <a:solidFill>
                  <a:schemeClr val="tx2"/>
                </a:solidFill>
              </a:rPr>
              <a:t>?</a:t>
            </a:r>
            <a:endParaRPr 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C:\Data\Antonio\software\Dropbox\NewPaper\figure\LCOS diffraction BG 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161" y="3163033"/>
            <a:ext cx="36004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ata\Antonio\software\Dropbox\NewPaper\figure\LCOS diffraction BG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161" y="4705350"/>
            <a:ext cx="36004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ata\Antonio\software\Dropbox\NewPaper\figure\LCOS diffraction sp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161" y="1733550"/>
            <a:ext cx="36004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/>
          <p:cNvSpPr/>
          <p:nvPr/>
        </p:nvSpPr>
        <p:spPr>
          <a:xfrm flipH="1">
            <a:off x="1905000" y="3262508"/>
            <a:ext cx="228600" cy="2703844"/>
          </a:xfrm>
          <a:prstGeom prst="rightBrace">
            <a:avLst>
              <a:gd name="adj1" fmla="val 5053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0922" y="4322042"/>
            <a:ext cx="1739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Unmodulated light</a:t>
            </a: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background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flipH="1">
            <a:off x="1905000" y="1867364"/>
            <a:ext cx="228600" cy="1090312"/>
          </a:xfrm>
          <a:prstGeom prst="rightBrace">
            <a:avLst>
              <a:gd name="adj1" fmla="val 5053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0922" y="2120132"/>
            <a:ext cx="1512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Modulated light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s</a:t>
            </a:r>
            <a:r>
              <a:rPr lang="en-US" sz="1600" b="1" dirty="0" smtClean="0">
                <a:solidFill>
                  <a:schemeClr val="tx2"/>
                </a:solidFill>
              </a:rPr>
              <a:t>ignal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82508" y="3594490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 beam steering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05600" y="5145643"/>
            <a:ext cx="153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Beam steering</a:t>
            </a:r>
            <a:endParaRPr lang="en-US" i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72200" y="3779156"/>
            <a:ext cx="3048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178062" y="5330309"/>
            <a:ext cx="3048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Excitation: 13x5, SPAD pitch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990600" y="762000"/>
            <a:ext cx="7162800" cy="5797260"/>
            <a:chOff x="762000" y="832140"/>
            <a:chExt cx="7162800" cy="5797260"/>
          </a:xfrm>
        </p:grpSpPr>
        <p:pic>
          <p:nvPicPr>
            <p:cNvPr id="1041" name="Picture 1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2000" y="832140"/>
              <a:ext cx="3540556" cy="188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2000" y="4742635"/>
              <a:ext cx="3540556" cy="188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2000" y="2779670"/>
              <a:ext cx="3540556" cy="188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84244" y="832140"/>
              <a:ext cx="3540556" cy="1886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84244" y="4742634"/>
              <a:ext cx="3540556" cy="188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84244" y="2779669"/>
              <a:ext cx="3540556" cy="1886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998878" y="6540120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No Steering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5257800" y="651944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Vertical Steering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370724" y="1455413"/>
            <a:ext cx="71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Greys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59497" y="3341361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477315" y="555116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3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2452</Words>
  <Application>Microsoft Office PowerPoint</Application>
  <PresentationFormat>On-screen Show (4:3)</PresentationFormat>
  <Paragraphs>626</Paragraphs>
  <Slides>66</Slides>
  <Notes>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48-spot Single-molecule detection</vt:lpstr>
      <vt:lpstr>Outline</vt:lpstr>
      <vt:lpstr>Current 48-spot setup</vt:lpstr>
      <vt:lpstr>48-pixel Manta Layout</vt:lpstr>
      <vt:lpstr>Sample</vt:lpstr>
      <vt:lpstr>PowerPoint Presentation</vt:lpstr>
      <vt:lpstr>Measurements</vt:lpstr>
      <vt:lpstr>Light modulation … to steer on not to steer?</vt:lpstr>
      <vt:lpstr>Excitation: 13x5, SPAD pitch</vt:lpstr>
      <vt:lpstr>Results</vt:lpstr>
      <vt:lpstr>48-spot single-molecule time-trace</vt:lpstr>
      <vt:lpstr>Background vs time (old meas.)</vt:lpstr>
      <vt:lpstr>Background vs time (old meas.)</vt:lpstr>
      <vt:lpstr>PowerPoint Presentation</vt:lpstr>
      <vt:lpstr>Background vs time (new meas.)</vt:lpstr>
      <vt:lpstr>Background</vt:lpstr>
      <vt:lpstr>Number of bursts</vt:lpstr>
      <vt:lpstr>Mean background</vt:lpstr>
      <vt:lpstr>Mean background</vt:lpstr>
      <vt:lpstr>Mean background</vt:lpstr>
      <vt:lpstr>Mean background</vt:lpstr>
      <vt:lpstr>Burst size</vt:lpstr>
      <vt:lpstr>Burst size</vt:lpstr>
      <vt:lpstr>Burst-per-second (bps)</vt:lpstr>
      <vt:lpstr>Remarks</vt:lpstr>
      <vt:lpstr>Saturation using the burst size</vt:lpstr>
      <vt:lpstr>Saturation curve</vt:lpstr>
      <vt:lpstr>Saturation curve</vt:lpstr>
      <vt:lpstr>Saturation curve</vt:lpstr>
      <vt:lpstr>Saturation curve</vt:lpstr>
      <vt:lpstr>Deep thinking the burst size</vt:lpstr>
      <vt:lpstr>Saturation curve</vt:lpstr>
      <vt:lpstr>Saturation curve - offset</vt:lpstr>
      <vt:lpstr>Max. rate in burst</vt:lpstr>
      <vt:lpstr>Saturation curve – Max rate</vt:lpstr>
      <vt:lpstr>Saturation curve – Background</vt:lpstr>
      <vt:lpstr>Saturation curve – Background</vt:lpstr>
      <vt:lpstr>Open issues</vt:lpstr>
      <vt:lpstr>Correlation with BG</vt:lpstr>
      <vt:lpstr>PowerPoint Presentation</vt:lpstr>
      <vt:lpstr>PowerPoint Presentation</vt:lpstr>
      <vt:lpstr>PowerPoint Presentation</vt:lpstr>
      <vt:lpstr>PowerPoint Presentation</vt:lpstr>
      <vt:lpstr>Saturation in pixel groups</vt:lpstr>
      <vt:lpstr>Saturation in pixel groups</vt:lpstr>
      <vt:lpstr>Refine the burst search</vt:lpstr>
      <vt:lpstr>Truncated distributions</vt:lpstr>
      <vt:lpstr>Truncated distributions</vt:lpstr>
      <vt:lpstr>Truncated distributions</vt:lpstr>
      <vt:lpstr>Truncated distributions</vt:lpstr>
      <vt:lpstr>Burst search</vt:lpstr>
      <vt:lpstr>In-burst max-rate</vt:lpstr>
      <vt:lpstr>Per-pixel saturation curve</vt:lpstr>
      <vt:lpstr>Per-pixel saturation curve</vt:lpstr>
      <vt:lpstr>PowerPoint Presentation</vt:lpstr>
      <vt:lpstr>PSF characterization</vt:lpstr>
      <vt:lpstr>48-pixel Manta Layout</vt:lpstr>
      <vt:lpstr>Max rate distribution</vt:lpstr>
      <vt:lpstr>Max rate distribution: top 800 bursts</vt:lpstr>
      <vt:lpstr>Number of bursts</vt:lpstr>
      <vt:lpstr>PSF Peak intensity</vt:lpstr>
      <vt:lpstr>PSF width</vt:lpstr>
      <vt:lpstr>PSF width</vt:lpstr>
      <vt:lpstr>Burst size</vt:lpstr>
      <vt:lpstr>Thank you!</vt:lpstr>
      <vt:lpstr>Burst searches comparison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laser2002j</dc:creator>
  <cp:lastModifiedBy>Antonio</cp:lastModifiedBy>
  <cp:revision>122</cp:revision>
  <dcterms:created xsi:type="dcterms:W3CDTF">2014-04-24T21:16:33Z</dcterms:created>
  <dcterms:modified xsi:type="dcterms:W3CDTF">2017-01-12T20:24:26Z</dcterms:modified>
</cp:coreProperties>
</file>